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00" r:id="rId58"/>
    <p:sldId id="301"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entury" panose="02040604050505020304" pitchFamily="18" charset="0"/>
      <p:regular r:id="rId65"/>
    </p:embeddedFont>
    <p:embeddedFont>
      <p:font typeface="Century Gothic" panose="020B0502020202020204" pitchFamily="34" charset="0"/>
      <p:regular r:id="rId66"/>
      <p:bold r:id="rId67"/>
      <p:italic r:id="rId68"/>
      <p:boldItalic r:id="rId69"/>
    </p:embeddedFont>
    <p:embeddedFont>
      <p:font typeface="Segoe UI" panose="020B0502040204020203"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94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000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857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43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055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806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037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10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7696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099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4082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693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75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509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940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269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2457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2571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21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960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941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114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28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93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358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5198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7675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920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3810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171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198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547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17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856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753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4088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18591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410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25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ergipark.org.tr/tr/pub/matim/archive?y=1987#y1987" TargetMode="External"/><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hyperlink" Target="https://dynamics.microsoft.com/tr-tr/field-service/inventory-management-system/" TargetMode="External"/><Relationship Id="rId4" Type="http://schemas.openxmlformats.org/officeDocument/2006/relationships/hyperlink" Target="https://dergipark.org.tr/tr/pub/kmusekad/archive?y=2014#y201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197014" y="2813518"/>
            <a:ext cx="7588059" cy="190914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dirty="0">
                <a:solidFill>
                  <a:schemeClr val="dk1"/>
                </a:solidFill>
              </a:rPr>
              <a:t> </a:t>
            </a:r>
            <a:br>
              <a:rPr lang="tr-TR" sz="4000" b="1" dirty="0">
                <a:solidFill>
                  <a:schemeClr val="dk1"/>
                </a:solidFill>
              </a:rPr>
            </a:br>
            <a:r>
              <a:rPr lang="tr-TR" sz="4000" b="1" dirty="0" err="1">
                <a:solidFill>
                  <a:schemeClr val="dk1"/>
                </a:solidFill>
              </a:rPr>
              <a:t>Flutter</a:t>
            </a:r>
            <a:r>
              <a:rPr lang="tr-TR" sz="4000" b="1" dirty="0">
                <a:solidFill>
                  <a:schemeClr val="dk1"/>
                </a:solidFill>
              </a:rPr>
              <a:t> ile Stok Kontrol Sistemi Uygulaması</a:t>
            </a:r>
            <a:br>
              <a:rPr lang="tr-TR" sz="4000" b="1" dirty="0">
                <a:solidFill>
                  <a:schemeClr val="dk1"/>
                </a:solidFill>
              </a:rPr>
            </a:br>
            <a:endParaRPr sz="4000" b="1" dirty="0">
              <a:solidFill>
                <a:schemeClr val="dk1"/>
              </a:solidFill>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Sena Özkara1911404013</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03/06/2022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cap="none">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8" name="Google Shape;198;p3"/>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00" name="Picture 99"/>
          <p:cNvPicPr/>
          <p:nvPr/>
        </p:nvPicPr>
        <p:blipFill>
          <a:blip r:embed="rId6"/>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pic>
        <p:nvPicPr>
          <p:cNvPr id="2" name="Picture 0"/>
          <p:cNvPicPr>
            <a:picLocks noChangeAspect="1"/>
          </p:cNvPicPr>
          <p:nvPr/>
        </p:nvPicPr>
        <p:blipFill>
          <a:blip r:embed="rId7"/>
          <a:srcRect l="10317" t="21650" r="10308" b="21650"/>
          <a:stretch>
            <a:fillRect/>
          </a:stretch>
        </p:blipFill>
        <p:spPr>
          <a:xfrm>
            <a:off x="839470" y="188595"/>
            <a:ext cx="1757045" cy="12553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2"/>
          <p:cNvSpPr txBox="1">
            <a:spLocks noGrp="1"/>
          </p:cNvSpPr>
          <p:nvPr>
            <p:ph type="title"/>
          </p:nvPr>
        </p:nvSpPr>
        <p:spPr>
          <a:xfrm>
            <a:off x="2359144" y="51246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ve Muhasebe Arasındaki Yakın İlişki</a:t>
            </a:r>
          </a:p>
        </p:txBody>
      </p:sp>
      <p:sp>
        <p:nvSpPr>
          <p:cNvPr id="269" name="Google Shape;269;p1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10</a:t>
            </a:fld>
            <a:endParaRPr lang="tr-TR"/>
          </a:p>
        </p:txBody>
      </p:sp>
      <p:sp>
        <p:nvSpPr>
          <p:cNvPr id="271" name="Google Shape;271;p12"/>
          <p:cNvSpPr txBox="1">
            <a:spLocks noGrp="1"/>
          </p:cNvSpPr>
          <p:nvPr>
            <p:ph type="body" idx="1"/>
          </p:nvPr>
        </p:nvSpPr>
        <p:spPr>
          <a:xfrm>
            <a:off x="2769833" y="1628956"/>
            <a:ext cx="8211845" cy="4953000"/>
          </a:xfrm>
          <a:prstGeom prst="rect">
            <a:avLst/>
          </a:prstGeom>
          <a:noFill/>
          <a:ln>
            <a:noFill/>
          </a:ln>
        </p:spPr>
        <p:txBody>
          <a:bodyPr spcFirstLastPara="1" wrap="square" lIns="91425" tIns="45700" rIns="91425" bIns="45700" anchor="t" anchorCtr="0">
            <a:normAutofit/>
          </a:bodyPr>
          <a:lstStyle/>
          <a:p>
            <a:pPr marL="114300" indent="0" algn="l" rtl="0" fontAlgn="base">
              <a:buNone/>
            </a:pPr>
            <a:r>
              <a:rPr lang="tr-TR" b="1" i="0" u="none" strike="noStrike" dirty="0">
                <a:solidFill>
                  <a:srgbClr val="404040"/>
                </a:solidFill>
                <a:effectLst/>
                <a:latin typeface="Century Gothic" panose="020B0502020202020204" pitchFamily="34" charset="0"/>
              </a:rPr>
              <a:t>Takım hazırlama</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Tek bir mamul maddeyi oluşturan parça ve maddeleri paketleme.</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Sıfır stok (JIT)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Stoku ihtiyaç duyulan andan hemen önce veya ihtiyaç duyulduğu anda teslim alma anlamına gelen bir lojistik terimi.</a:t>
            </a:r>
            <a:r>
              <a:rPr lang="en-US" b="0" i="0" dirty="0">
                <a:solidFill>
                  <a:srgbClr val="000000"/>
                </a:solidFill>
                <a:effectLst/>
                <a:latin typeface="Century Gothic" panose="020B0502020202020204" pitchFamily="34" charset="0"/>
              </a:rPr>
              <a:t>​</a:t>
            </a:r>
            <a:endParaRPr lang="tr-TR" dirty="0">
              <a:solidFill>
                <a:srgbClr val="000000"/>
              </a:solidFill>
              <a:latin typeface="Arial" panose="020B0604020202020204" pitchFamily="34" charset="0"/>
            </a:endParaRPr>
          </a:p>
          <a:p>
            <a:pPr algn="l" rtl="0" fontAlgn="base">
              <a:buFont typeface="Arial" panose="020B0604020202020204" pitchFamily="34" charset="0"/>
              <a:buChar char="•"/>
            </a:pP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Süren işler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Stoku üretimden üretim atölyesinde veya tesiste kullanıldığı zamana kadar izler.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3"/>
          <p:cNvSpPr txBox="1">
            <a:spLocks noGrp="1"/>
          </p:cNvSpPr>
          <p:nvPr>
            <p:ph type="title"/>
          </p:nvPr>
        </p:nvSpPr>
        <p:spPr>
          <a:xfrm>
            <a:off x="2199346" y="51246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Yönetimi Yazılımı Nedir ve Nasıl Yardımcı Olabilir?​</a:t>
            </a:r>
          </a:p>
        </p:txBody>
      </p:sp>
      <p:sp>
        <p:nvSpPr>
          <p:cNvPr id="277" name="Google Shape;277;p1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11</a:t>
            </a:fld>
            <a:endParaRPr lang="tr-TR"/>
          </a:p>
        </p:txBody>
      </p:sp>
      <p:sp>
        <p:nvSpPr>
          <p:cNvPr id="279" name="Google Shape;279;p13"/>
          <p:cNvSpPr txBox="1">
            <a:spLocks noGrp="1"/>
          </p:cNvSpPr>
          <p:nvPr>
            <p:ph type="body" idx="1"/>
          </p:nvPr>
        </p:nvSpPr>
        <p:spPr>
          <a:xfrm>
            <a:off x="2263806" y="2010647"/>
            <a:ext cx="9170633" cy="4334891"/>
          </a:xfrm>
          <a:prstGeom prst="rect">
            <a:avLst/>
          </a:prstGeom>
          <a:noFill/>
          <a:ln>
            <a:noFill/>
          </a:ln>
        </p:spPr>
        <p:txBody>
          <a:bodyPr spcFirstLastPara="1" wrap="square" lIns="91425" tIns="45700" rIns="91425" bIns="45700" anchor="t" anchorCtr="0">
            <a:normAutofit fontScale="92500" lnSpcReduction="20000"/>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 stok düzeylerini, siparişleri, satışları ve teslimatları izler, yönetir ve düzenler. Stok yönetimi yazılımının amacı en iyi stok düzeyini korumak, yerleşimler arasında taşınan malları izlemek, yeni maddeler almak; malzeme çekme, paketleme ve sevkiyat gibi ambar süreçlerini yönetmek; ürünün eskimesini ya da bozulmasını önlemek ve ürünlerinizin her zaman stokta bulunduğundan emin olmaktır.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 her maddenin tek tek sayıldığı, oyalayıcı el ile işleme ve kağıda dökme sürecini otomatikleştirir. Bu süreç dijitalleştirildiğinde hem daha doğru gerçekleştirilir hem de zaman kazandırır.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Temel özelliklerden bazıları stok optimizasyonu, ürün kimliği saptama ve izleme, hizmet odaklı şirketler için hizmet yönetimi, kıymet izleme ve tekrar sipariş noktalarıdır. Stok yönetimi yazılımı, stok koşulları hakkında gerçek zamanlı ve doğru bilgi ile değişen pazar talepleri ve koşullarına satış fırsatlarını kaçırmadan tepki verebilmeniz için trendlere ilişkin bilgiler sağlar.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2394655" y="329899"/>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Yönetimi İçin Yazılımda Olması Gerekenler​</a:t>
            </a:r>
          </a:p>
        </p:txBody>
      </p:sp>
      <p:sp>
        <p:nvSpPr>
          <p:cNvPr id="285" name="Google Shape;285;p1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12</a:t>
            </a:fld>
            <a:endParaRPr lang="tr-TR"/>
          </a:p>
        </p:txBody>
      </p:sp>
      <p:sp>
        <p:nvSpPr>
          <p:cNvPr id="286" name="Google Shape;286;p14"/>
          <p:cNvSpPr txBox="1">
            <a:spLocks noGrp="1"/>
          </p:cNvSpPr>
          <p:nvPr>
            <p:ph type="body" idx="1"/>
          </p:nvPr>
        </p:nvSpPr>
        <p:spPr>
          <a:xfrm>
            <a:off x="2929631" y="2083034"/>
            <a:ext cx="8376711" cy="3980415"/>
          </a:xfrm>
          <a:prstGeom prst="rect">
            <a:avLst/>
          </a:prstGeom>
          <a:noFill/>
          <a:ln>
            <a:noFill/>
          </a:ln>
        </p:spPr>
        <p:txBody>
          <a:bodyPr spcFirstLastPara="1" wrap="square" lIns="91425" tIns="45700" rIns="91425" bIns="45700" anchor="t" anchorCtr="0">
            <a:normAutofit/>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 genellikle daha büyük bir kurumsal kaynak planlama (ERP) sisteminin parçasıdır. ERP iyi kullanıldığında stok, muhasebe, satış noktası ve tedarik zinciri yönetimini elverişli ve verimli tek bir platformda birleştirir.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yazılımını ister bir eklenti ister ERP çözümünün parçası olarak kullanın, göz önünde bulundurmamız gereken bazı konular vardır.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title"/>
          </p:nvPr>
        </p:nvSpPr>
        <p:spPr>
          <a:xfrm>
            <a:off x="2217101" y="445586"/>
            <a:ext cx="8911687" cy="128089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4000"/>
              <a:buFont typeface="Century Gothic" panose="020B0502020202020204"/>
              <a:buNone/>
            </a:pPr>
            <a:r>
              <a:rPr lang="tr-TR" sz="4000" b="1" dirty="0"/>
              <a:t>Stok Yönetimi İçin Yazılımda Olması Gerekenler​</a:t>
            </a:r>
            <a:endParaRPr lang="tr-TR" b="1" dirty="0"/>
          </a:p>
        </p:txBody>
      </p:sp>
      <p:sp>
        <p:nvSpPr>
          <p:cNvPr id="293" name="Google Shape;293;p1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13</a:t>
            </a:fld>
            <a:endParaRPr lang="tr-TR"/>
          </a:p>
        </p:txBody>
      </p:sp>
      <p:sp>
        <p:nvSpPr>
          <p:cNvPr id="294" name="Google Shape;294;p15"/>
          <p:cNvSpPr txBox="1">
            <a:spLocks noGrp="1"/>
          </p:cNvSpPr>
          <p:nvPr>
            <p:ph type="body" idx="1"/>
          </p:nvPr>
        </p:nvSpPr>
        <p:spPr>
          <a:xfrm>
            <a:off x="2217101" y="1855219"/>
            <a:ext cx="9022029" cy="4829666"/>
          </a:xfrm>
          <a:prstGeom prst="rect">
            <a:avLst/>
          </a:prstGeom>
          <a:noFill/>
          <a:ln>
            <a:noFill/>
          </a:ln>
        </p:spPr>
        <p:txBody>
          <a:bodyPr spcFirstLastPara="1" wrap="square" lIns="91425" tIns="45700" rIns="91425" bIns="45700" anchor="t" anchorCtr="0">
            <a:normAutofit/>
          </a:bodyPr>
          <a:lstStyle/>
          <a:p>
            <a:pPr marL="114300" indent="0" algn="l" rtl="0" fontAlgn="base">
              <a:buNone/>
            </a:pPr>
            <a:r>
              <a:rPr lang="tr-TR" b="1" i="0" u="none" strike="noStrike" dirty="0" err="1">
                <a:solidFill>
                  <a:srgbClr val="404040"/>
                </a:solidFill>
                <a:effectLst/>
                <a:latin typeface="Century Gothic" panose="020B0502020202020204" pitchFamily="34" charset="0"/>
              </a:rPr>
              <a:t>Tümleştirme</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 ön ve arka uç iş uygulamalarınızla iyice </a:t>
            </a:r>
            <a:r>
              <a:rPr lang="tr-TR" b="0" i="0" u="none" strike="noStrike" dirty="0" err="1">
                <a:solidFill>
                  <a:srgbClr val="404040"/>
                </a:solidFill>
                <a:effectLst/>
                <a:latin typeface="Century Gothic" panose="020B0502020202020204" pitchFamily="34" charset="0"/>
              </a:rPr>
              <a:t>tümleştirilmediğinde</a:t>
            </a:r>
            <a:r>
              <a:rPr lang="tr-TR" b="0" i="0" u="none" strike="noStrike" dirty="0">
                <a:solidFill>
                  <a:srgbClr val="404040"/>
                </a:solidFill>
                <a:effectLst/>
                <a:latin typeface="Century Gothic" panose="020B0502020202020204" pitchFamily="34" charset="0"/>
              </a:rPr>
              <a:t> etkili olmaz.</a:t>
            </a:r>
            <a:r>
              <a:rPr lang="en-US" b="0" i="0" dirty="0">
                <a:solidFill>
                  <a:srgbClr val="000000"/>
                </a:solidFill>
                <a:effectLst/>
                <a:latin typeface="Century Gothic" panose="020B0502020202020204" pitchFamily="34" charset="0"/>
              </a:rPr>
              <a:t>​</a:t>
            </a: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Analizler ve görünürlük</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Bulut tabanlı stok yönetimi yazılımı, kurumlara stoklarını gerçek zamanlı olarak izleme, kapsamlı bilgiler ve iş birliği raporları oluşturma ve verilere istedikleri zaman, istedikleri yerden mobil cihazlarını kullanarak erişme olanağı tanır.</a:t>
            </a:r>
            <a:r>
              <a:rPr lang="en-US"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Yapay zeka</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Yerleşik yapay zeka yetenekleri stok düzeyleri için veri tabanlı öneriler sağlar, eğrinin birkaç adım önünde olmanıza yardımcı olacak trendleri öngörür ve acil konuları daha büyük sorunlara dönüşmeden önce ele almanıza yardımcı olur.</a:t>
            </a:r>
            <a:endParaRPr lang="en-US" b="0" i="0" dirty="0">
              <a:solidFill>
                <a:srgbClr val="000000"/>
              </a:solidFill>
              <a:effectLst/>
              <a:latin typeface="Arial" panose="020B0604020202020204" pitchFamily="34" charset="0"/>
            </a:endParaRPr>
          </a:p>
          <a:p>
            <a:pPr marL="342900" lvl="0" indent="-342900" algn="l" rtl="0">
              <a:spcBef>
                <a:spcPts val="0"/>
              </a:spcBef>
              <a:spcAft>
                <a:spcPts val="0"/>
              </a:spcAft>
              <a:buSzPts val="1800"/>
              <a:buChar char=""/>
            </a:pPr>
            <a:endParaRP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2385777" y="459575"/>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Yönetimi İçin Yazılımda Olması Gerekenler​</a:t>
            </a:r>
          </a:p>
        </p:txBody>
      </p:sp>
      <p:sp>
        <p:nvSpPr>
          <p:cNvPr id="301" name="Google Shape;301;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14</a:t>
            </a:fld>
            <a:endParaRPr lang="tr-TR"/>
          </a:p>
        </p:txBody>
      </p:sp>
      <p:sp>
        <p:nvSpPr>
          <p:cNvPr id="304" name="Google Shape;304;p16"/>
          <p:cNvSpPr txBox="1">
            <a:spLocks noGrp="1"/>
          </p:cNvSpPr>
          <p:nvPr>
            <p:ph type="body" idx="1"/>
          </p:nvPr>
        </p:nvSpPr>
        <p:spPr>
          <a:xfrm>
            <a:off x="2449685" y="1888868"/>
            <a:ext cx="8847779" cy="4689486"/>
          </a:xfrm>
          <a:prstGeom prst="rect">
            <a:avLst/>
          </a:prstGeom>
          <a:noFill/>
          <a:ln>
            <a:noFill/>
          </a:ln>
        </p:spPr>
        <p:txBody>
          <a:bodyPr spcFirstLastPara="1" wrap="square" lIns="91425" tIns="45700" rIns="91425" bIns="45700" anchor="t" anchorCtr="0">
            <a:normAutofit fontScale="92500" lnSpcReduction="20000"/>
          </a:bodyPr>
          <a:lstStyle/>
          <a:p>
            <a:pPr marL="114300" indent="0" algn="l" rtl="0" fontAlgn="base">
              <a:buNone/>
            </a:pPr>
            <a:r>
              <a:rPr lang="tr-TR" b="1" i="0" u="none" strike="noStrike" dirty="0">
                <a:solidFill>
                  <a:srgbClr val="404040"/>
                </a:solidFill>
                <a:effectLst/>
                <a:latin typeface="Century Gothic" panose="020B0502020202020204" pitchFamily="34" charset="0"/>
              </a:rPr>
              <a:t>İzleme yetenekleri</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yazılımı stoku kurumunuz için anlamlı bir şekilde izliyor mu? Örneğin, kurumunuzda barkod kullanılıyorsa stok yönetimi yazılımı kullandığınız tarayıcılara uygun destek ve </a:t>
            </a:r>
            <a:r>
              <a:rPr lang="tr-TR" b="0" i="0" u="none" strike="noStrike" dirty="0" err="1">
                <a:solidFill>
                  <a:srgbClr val="404040"/>
                </a:solidFill>
                <a:effectLst/>
                <a:latin typeface="Century Gothic" panose="020B0502020202020204" pitchFamily="34" charset="0"/>
              </a:rPr>
              <a:t>tümleştirme</a:t>
            </a:r>
            <a:r>
              <a:rPr lang="tr-TR" b="0" i="0" u="none" strike="noStrike" dirty="0">
                <a:solidFill>
                  <a:srgbClr val="404040"/>
                </a:solidFill>
                <a:effectLst/>
                <a:latin typeface="Century Gothic" panose="020B0502020202020204" pitchFamily="34" charset="0"/>
              </a:rPr>
              <a:t> sunuyor mu?</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Dağıtım ve bakım</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Bulut stok yönetim sisteminin dağıtımı ve korunması, yerinde çözümden daha hızlı ve kolaydır. Bulut tabanlı çözümler otomatik olarak güncelleştirilir ve gelişmiş güvenlik özellikleri sunar, oysa ki yerinde çözümlerin güncelleştirilmesi zahmetli ve oyalayıcı olabilir ve ek önlemler alınmadığı sürece saldırılara açık hale gelebilirsiniz.</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Gider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yönetimi çözümlerinin özellikleri ve yetenekleri de fiyat etiketleri kadar çeşitlidir. Bir çözüm satın almak istediğinizde çözümün şu anda uygun fiyatlı olmasının yanı sıra gelecekte işiniz büyüdüğünde de uygun fiyatlı kalacağından emin olmanız da çok önemlidir.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7"/>
          <p:cNvSpPr txBox="1">
            <a:spLocks noGrp="1"/>
          </p:cNvSpPr>
          <p:nvPr>
            <p:ph type="title"/>
          </p:nvPr>
        </p:nvSpPr>
        <p:spPr>
          <a:xfrm>
            <a:off x="2181591" y="51246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ct val="100000"/>
              <a:buFont typeface="Century Gothic" panose="020B0502020202020204"/>
              <a:buNone/>
            </a:pPr>
            <a:r>
              <a:rPr lang="tr-TR" b="1" dirty="0"/>
              <a:t>Küçük İşletmelerde Stok Yönetim Sistemleri​</a:t>
            </a:r>
            <a:endParaRPr lang="tr-TR" sz="3400" b="1" dirty="0"/>
          </a:p>
        </p:txBody>
      </p:sp>
      <p:sp>
        <p:nvSpPr>
          <p:cNvPr id="310" name="Google Shape;310;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15</a:t>
            </a:fld>
            <a:endParaRPr lang="tr-TR"/>
          </a:p>
        </p:txBody>
      </p:sp>
      <p:sp>
        <p:nvSpPr>
          <p:cNvPr id="311" name="Google Shape;311;p17"/>
          <p:cNvSpPr txBox="1">
            <a:spLocks noGrp="1"/>
          </p:cNvSpPr>
          <p:nvPr>
            <p:ph type="body" idx="1"/>
          </p:nvPr>
        </p:nvSpPr>
        <p:spPr>
          <a:xfrm>
            <a:off x="2263803" y="1802292"/>
            <a:ext cx="9064103" cy="4737336"/>
          </a:xfrm>
          <a:prstGeom prst="rect">
            <a:avLst/>
          </a:prstGeom>
          <a:noFill/>
          <a:ln>
            <a:noFill/>
          </a:ln>
        </p:spPr>
        <p:txBody>
          <a:bodyPr spcFirstLastPara="1" wrap="square" lIns="91425" tIns="45700" rIns="91425" bIns="45700" anchor="t" anchorCtr="0">
            <a:normAutofit fontScale="92500" lnSpcReduction="10000"/>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KÜÇÜK, Orhan, “KOBİ’lerin Yeni Stok Yönetim Yöntemlerinin Farkında Olma ve Uygulama Düzeylerinin Araştırılması: Bir Uygulama” 9. Ulusal Üretim Araştırmaları Sempozyumu, Eskişehir Osmangazi Üniversitesi Endüstri Mühendisliği Bölümü, 15-17 Ekim 2009, 245-251 Yapılan araştırmada :</a:t>
            </a:r>
            <a:r>
              <a:rPr lang="en-US" b="0" i="0" dirty="0">
                <a:solidFill>
                  <a:srgbClr val="000000"/>
                </a:solidFill>
                <a:effectLst/>
                <a:latin typeface="Century Gothic" panose="020B0502020202020204" pitchFamily="34" charset="0"/>
              </a:rPr>
              <a:t>​</a:t>
            </a: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KÜÇÜK(2009); Erzurum, Erzincan, Bayburt organize sanayi bölgelerinde yer alan 250’den az yıllık çalışan istihdam eden toplam 47 KOBİ üzerinde, yeni stok yönetim yöntemlerinin farkında olma ve uygulama düzeylerini araştırmıştır. Bu çalışmada, KOBİ’lerin bu yeni yönetim yöntemlerini uygulama nedenleri, stok yönetimi ile sektör, faaliyet alanı, fire, yönetici eğitimi, sipariş verme biçimi gibi değişkenler arasında bir ilişki olup olmadığını tespit etmeye çalışmıştır. Araştırma bulguları neticesinde, KOBİ’lerin en fazla TZY ve lojistikten haberdar oldukları, stok yönetim modelleri uygulayıcılarının gelecekteki talebi dikkate alarak sipariş verdiklerini belirlemiştir. Yeni yönetim uygulamaları ile yönetici eğitimi arasında doğru yönlü bir ilişki olduğunu tespit etmiştir. KOBİ’lere işletme yöneticilerinin eğitim düzeyi yüksek kişilerden seçilmesi gerektiğini, işletme ölçeğine göre stok bölümü kurulması ve bu bölümde stok sorumlusu istihdam edilmesi gerektiğini önermiştir</a:t>
            </a:r>
            <a:r>
              <a:rPr lang="tr-TR" b="0" i="0" u="none" strike="noStrike" dirty="0">
                <a:solidFill>
                  <a:srgbClr val="404040"/>
                </a:solidFill>
                <a:effectLst/>
                <a:latin typeface="Century" panose="02040604050505020304" pitchFamily="18" charset="0"/>
              </a:rPr>
              <a:t>.</a:t>
            </a:r>
            <a:r>
              <a:rPr lang="en-US" b="0" i="0" dirty="0">
                <a:solidFill>
                  <a:srgbClr val="000000"/>
                </a:solidFill>
                <a:effectLst/>
                <a:latin typeface="Century" panose="02040604050505020304" pitchFamily="18"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444745" y="254264"/>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main.dart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16</a:t>
            </a:fld>
            <a:endParaRPr lang="tr-TR"/>
          </a:p>
        </p:txBody>
      </p:sp>
      <p:pic>
        <p:nvPicPr>
          <p:cNvPr id="5" name="Resim 4" descr="metin içeren bir resim&#10;&#10;Açıklama otomatik olarak oluşturuldu">
            <a:extLst>
              <a:ext uri="{FF2B5EF4-FFF2-40B4-BE49-F238E27FC236}">
                <a16:creationId xmlns:a16="http://schemas.microsoft.com/office/drawing/2014/main" id="{0101EDED-2ECA-335E-D6B8-0199C29FDC26}"/>
              </a:ext>
            </a:extLst>
          </p:cNvPr>
          <p:cNvPicPr>
            <a:picLocks noChangeAspect="1"/>
          </p:cNvPicPr>
          <p:nvPr/>
        </p:nvPicPr>
        <p:blipFill>
          <a:blip r:embed="rId3"/>
          <a:stretch>
            <a:fillRect/>
          </a:stretch>
        </p:blipFill>
        <p:spPr>
          <a:xfrm>
            <a:off x="2595789" y="1419940"/>
            <a:ext cx="7560000" cy="54380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17</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332654" y="1419940"/>
            <a:ext cx="8957388" cy="5438060"/>
          </a:xfrm>
          <a:prstGeom prst="rect">
            <a:avLst/>
          </a:prstGeom>
        </p:spPr>
      </p:pic>
    </p:spTree>
    <p:extLst>
      <p:ext uri="{BB962C8B-B14F-4D97-AF65-F5344CB8AC3E}">
        <p14:creationId xmlns:p14="http://schemas.microsoft.com/office/powerpoint/2010/main" val="134823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18</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37927" y="1419940"/>
            <a:ext cx="8369559" cy="5438060"/>
          </a:xfrm>
          <a:prstGeom prst="rect">
            <a:avLst/>
          </a:prstGeom>
        </p:spPr>
      </p:pic>
    </p:spTree>
    <p:extLst>
      <p:ext uri="{BB962C8B-B14F-4D97-AF65-F5344CB8AC3E}">
        <p14:creationId xmlns:p14="http://schemas.microsoft.com/office/powerpoint/2010/main" val="3113576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19</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416630" y="1419940"/>
            <a:ext cx="8472194" cy="5438060"/>
          </a:xfrm>
          <a:prstGeom prst="rect">
            <a:avLst/>
          </a:prstGeom>
        </p:spPr>
      </p:pic>
    </p:spTree>
    <p:extLst>
      <p:ext uri="{BB962C8B-B14F-4D97-AF65-F5344CB8AC3E}">
        <p14:creationId xmlns:p14="http://schemas.microsoft.com/office/powerpoint/2010/main" val="108847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311579" y="47864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a:t>
            </a:fld>
            <a:endParaRPr lang="tr-TR"/>
          </a:p>
        </p:txBody>
      </p:sp>
      <p:pic>
        <p:nvPicPr>
          <p:cNvPr id="206" name="Google Shape;206;p4"/>
          <p:cNvPicPr preferRelativeResize="0"/>
          <p:nvPr/>
        </p:nvPicPr>
        <p:blipFill rotWithShape="1">
          <a:blip r:embed="rId3"/>
          <a:srcRect l="7414" t="14357" r="29954"/>
          <a:stretch>
            <a:fillRect/>
          </a:stretch>
        </p:blipFill>
        <p:spPr>
          <a:xfrm>
            <a:off x="10026650" y="4741251"/>
            <a:ext cx="1812026" cy="2002768"/>
          </a:xfrm>
          <a:prstGeom prst="ellipse">
            <a:avLst/>
          </a:prstGeom>
          <a:noFill/>
          <a:ln>
            <a:noFill/>
          </a:ln>
        </p:spPr>
      </p:pic>
      <p:sp>
        <p:nvSpPr>
          <p:cNvPr id="207" name="Google Shape;207;p4"/>
          <p:cNvSpPr txBox="1"/>
          <p:nvPr/>
        </p:nvSpPr>
        <p:spPr>
          <a:xfrm>
            <a:off x="2592925" y="1264555"/>
            <a:ext cx="8410108" cy="5334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Stok Yönetim Sistemleri Nedir?</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Verimsiz Stok Yönetiminin Sağladığı Dezavantajlar</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Etkin Stok Yönetiminin Avantajları</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Stok ve Muhasebe Arasındaki Yakın İlişki</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Stok </a:t>
            </a:r>
            <a:r>
              <a:rPr lang="tr-TR" sz="2400" b="0" i="0" u="none" strike="noStrike">
                <a:solidFill>
                  <a:srgbClr val="404040"/>
                </a:solidFill>
                <a:effectLst/>
                <a:latin typeface="Century Gothic" panose="020B0502020202020204" pitchFamily="34" charset="0"/>
              </a:rPr>
              <a:t>Yönetimi Sisteminde </a:t>
            </a:r>
            <a:r>
              <a:rPr lang="tr-TR" sz="2400" b="0" i="0" u="none" strike="noStrike" dirty="0">
                <a:solidFill>
                  <a:srgbClr val="404040"/>
                </a:solidFill>
                <a:effectLst/>
                <a:latin typeface="Century Gothic" panose="020B0502020202020204" pitchFamily="34" charset="0"/>
              </a:rPr>
              <a:t>Kullanılan Teknolojiler</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Stok Yönetimi Yazılımı Nedir ve Nasıl Yardımcı Olabilir?</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Küçük İşletmelerde Stok Yönetim Sistemleri</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Projeye </a:t>
            </a:r>
            <a:r>
              <a:rPr lang="tr-TR" sz="2400" dirty="0">
                <a:solidFill>
                  <a:srgbClr val="404040"/>
                </a:solidFill>
                <a:latin typeface="Century Gothic" panose="020B0502020202020204" pitchFamily="34" charset="0"/>
              </a:rPr>
              <a:t>G</a:t>
            </a:r>
            <a:r>
              <a:rPr lang="tr-TR" sz="2400" b="0" i="0" u="none" strike="noStrike" dirty="0">
                <a:solidFill>
                  <a:srgbClr val="404040"/>
                </a:solidFill>
                <a:effectLst/>
                <a:latin typeface="Century Gothic" panose="020B0502020202020204" pitchFamily="34" charset="0"/>
              </a:rPr>
              <a:t>enel </a:t>
            </a:r>
            <a:r>
              <a:rPr lang="tr-TR" sz="2400" dirty="0">
                <a:solidFill>
                  <a:srgbClr val="404040"/>
                </a:solidFill>
                <a:latin typeface="Century Gothic" panose="020B0502020202020204" pitchFamily="34" charset="0"/>
              </a:rPr>
              <a:t>B</a:t>
            </a:r>
            <a:r>
              <a:rPr lang="tr-TR" sz="2400" b="0" i="0" u="none" strike="noStrike" dirty="0">
                <a:solidFill>
                  <a:srgbClr val="404040"/>
                </a:solidFill>
                <a:effectLst/>
                <a:latin typeface="Century Gothic" panose="020B0502020202020204" pitchFamily="34" charset="0"/>
              </a:rPr>
              <a:t>akış</a:t>
            </a:r>
          </a:p>
          <a:p>
            <a:pPr algn="l" rtl="0" fontAlgn="base">
              <a:buFont typeface="Arial" panose="020B0604020202020204" pitchFamily="34" charset="0"/>
              <a:buChar char="•"/>
            </a:pPr>
            <a:r>
              <a:rPr lang="tr-TR" sz="2400" dirty="0">
                <a:solidFill>
                  <a:srgbClr val="404040"/>
                </a:solidFill>
                <a:latin typeface="Century Gothic" panose="020B0502020202020204" pitchFamily="34" charset="0"/>
              </a:rPr>
              <a:t>Projenin Kodları ve </a:t>
            </a:r>
            <a:r>
              <a:rPr lang="tr-TR" sz="2400" dirty="0" err="1">
                <a:solidFill>
                  <a:srgbClr val="404040"/>
                </a:solidFill>
                <a:latin typeface="Century Gothic" panose="020B0502020202020204" pitchFamily="34" charset="0"/>
              </a:rPr>
              <a:t>Firebase</a:t>
            </a:r>
            <a:r>
              <a:rPr lang="tr-TR" sz="2400" dirty="0">
                <a:solidFill>
                  <a:srgbClr val="404040"/>
                </a:solidFill>
                <a:latin typeface="Century Gothic" panose="020B0502020202020204" pitchFamily="34" charset="0"/>
              </a:rPr>
              <a:t> </a:t>
            </a:r>
            <a:r>
              <a:rPr lang="tr-TR" sz="2400" dirty="0" err="1">
                <a:solidFill>
                  <a:srgbClr val="404040"/>
                </a:solidFill>
                <a:latin typeface="Century Gothic" panose="020B0502020202020204" pitchFamily="34" charset="0"/>
              </a:rPr>
              <a:t>Veritabanı</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Sonuç</a:t>
            </a:r>
            <a:r>
              <a:rPr lang="en-US" sz="2400" b="0" i="0" dirty="0">
                <a:solidFill>
                  <a:srgbClr val="000000"/>
                </a:solidFill>
                <a:effectLst/>
                <a:latin typeface="Century Gothic" panose="020B0502020202020204" pitchFamily="34" charset="0"/>
              </a:rPr>
              <a:t>​</a:t>
            </a:r>
            <a:endParaRPr lang="en-US" sz="24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sz="2400" b="0" i="0" u="none" strike="noStrike" dirty="0">
                <a:solidFill>
                  <a:srgbClr val="404040"/>
                </a:solidFill>
                <a:effectLst/>
                <a:latin typeface="Century Gothic" panose="020B0502020202020204" pitchFamily="34" charset="0"/>
              </a:rPr>
              <a:t>Kaynakça</a:t>
            </a:r>
            <a:endParaRPr lang="en-US" sz="2400" b="0" i="0" dirty="0">
              <a:solidFill>
                <a:srgbClr val="000000"/>
              </a:solidFill>
              <a:effectLst/>
              <a:latin typeface="Arial" panose="020B0604020202020204" pitchFamily="34" charset="0"/>
            </a:endParaRP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236855" algn="just" rtl="0">
              <a:spcBef>
                <a:spcPts val="100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20</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407298" y="1419940"/>
            <a:ext cx="9004041" cy="5438060"/>
          </a:xfrm>
          <a:prstGeom prst="rect">
            <a:avLst/>
          </a:prstGeom>
        </p:spPr>
      </p:pic>
    </p:spTree>
    <p:extLst>
      <p:ext uri="{BB962C8B-B14F-4D97-AF65-F5344CB8AC3E}">
        <p14:creationId xmlns:p14="http://schemas.microsoft.com/office/powerpoint/2010/main" val="53771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21</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75249" y="1419940"/>
            <a:ext cx="8234150" cy="5438060"/>
          </a:xfrm>
          <a:prstGeom prst="rect">
            <a:avLst/>
          </a:prstGeom>
        </p:spPr>
      </p:pic>
    </p:spTree>
    <p:extLst>
      <p:ext uri="{BB962C8B-B14F-4D97-AF65-F5344CB8AC3E}">
        <p14:creationId xmlns:p14="http://schemas.microsoft.com/office/powerpoint/2010/main" val="195672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22</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369977" y="1419940"/>
            <a:ext cx="8677468" cy="5438060"/>
          </a:xfrm>
          <a:prstGeom prst="rect">
            <a:avLst/>
          </a:prstGeom>
        </p:spPr>
      </p:pic>
    </p:spTree>
    <p:extLst>
      <p:ext uri="{BB962C8B-B14F-4D97-AF65-F5344CB8AC3E}">
        <p14:creationId xmlns:p14="http://schemas.microsoft.com/office/powerpoint/2010/main" val="3514462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23</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295331" y="1419940"/>
            <a:ext cx="8724122" cy="5438060"/>
          </a:xfrm>
          <a:prstGeom prst="rect">
            <a:avLst/>
          </a:prstGeom>
        </p:spPr>
      </p:pic>
    </p:spTree>
    <p:extLst>
      <p:ext uri="{BB962C8B-B14F-4D97-AF65-F5344CB8AC3E}">
        <p14:creationId xmlns:p14="http://schemas.microsoft.com/office/powerpoint/2010/main" val="3130631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24</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19265" y="1419940"/>
            <a:ext cx="8444203" cy="5438060"/>
          </a:xfrm>
          <a:prstGeom prst="rect">
            <a:avLst/>
          </a:prstGeom>
        </p:spPr>
      </p:pic>
    </p:spTree>
    <p:extLst>
      <p:ext uri="{BB962C8B-B14F-4D97-AF65-F5344CB8AC3E}">
        <p14:creationId xmlns:p14="http://schemas.microsoft.com/office/powerpoint/2010/main" val="242242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25</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183364" y="1419940"/>
            <a:ext cx="8910734" cy="5438060"/>
          </a:xfrm>
          <a:prstGeom prst="rect">
            <a:avLst/>
          </a:prstGeom>
        </p:spPr>
      </p:pic>
    </p:spTree>
    <p:extLst>
      <p:ext uri="{BB962C8B-B14F-4D97-AF65-F5344CB8AC3E}">
        <p14:creationId xmlns:p14="http://schemas.microsoft.com/office/powerpoint/2010/main" val="2878177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add_stock.dart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26</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079548" y="1419940"/>
            <a:ext cx="8920066" cy="5438060"/>
          </a:xfrm>
          <a:prstGeom prst="rect">
            <a:avLst/>
          </a:prstGeom>
        </p:spPr>
      </p:pic>
    </p:spTree>
    <p:extLst>
      <p:ext uri="{BB962C8B-B14F-4D97-AF65-F5344CB8AC3E}">
        <p14:creationId xmlns:p14="http://schemas.microsoft.com/office/powerpoint/2010/main" val="1132731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27</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267339" y="1419940"/>
            <a:ext cx="8749849" cy="5438060"/>
          </a:xfrm>
          <a:prstGeom prst="rect">
            <a:avLst/>
          </a:prstGeom>
        </p:spPr>
      </p:pic>
    </p:spTree>
    <p:extLst>
      <p:ext uri="{BB962C8B-B14F-4D97-AF65-F5344CB8AC3E}">
        <p14:creationId xmlns:p14="http://schemas.microsoft.com/office/powerpoint/2010/main" val="862877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28</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29730" y="1791478"/>
            <a:ext cx="8749849" cy="4973216"/>
          </a:xfrm>
          <a:prstGeom prst="rect">
            <a:avLst/>
          </a:prstGeom>
        </p:spPr>
      </p:pic>
    </p:spTree>
    <p:extLst>
      <p:ext uri="{BB962C8B-B14F-4D97-AF65-F5344CB8AC3E}">
        <p14:creationId xmlns:p14="http://schemas.microsoft.com/office/powerpoint/2010/main" val="3155098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29</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93910" y="1791478"/>
            <a:ext cx="8416212" cy="4973216"/>
          </a:xfrm>
          <a:prstGeom prst="rect">
            <a:avLst/>
          </a:prstGeom>
        </p:spPr>
      </p:pic>
    </p:spTree>
    <p:extLst>
      <p:ext uri="{BB962C8B-B14F-4D97-AF65-F5344CB8AC3E}">
        <p14:creationId xmlns:p14="http://schemas.microsoft.com/office/powerpoint/2010/main" val="3327620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
          <p:cNvSpPr txBox="1">
            <a:spLocks noGrp="1"/>
          </p:cNvSpPr>
          <p:nvPr>
            <p:ph type="title"/>
          </p:nvPr>
        </p:nvSpPr>
        <p:spPr>
          <a:xfrm>
            <a:off x="1311579" y="551210"/>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0" i="0" dirty="0">
                <a:solidFill>
                  <a:srgbClr val="178DBB"/>
                </a:solidFill>
                <a:effectLst/>
                <a:latin typeface="Century Gothic" panose="020B0502020202020204" pitchFamily="34" charset="0"/>
              </a:rPr>
              <a:t>Stok Yönetim Sistemleri Nedir?</a:t>
            </a:r>
            <a:endParaRPr lang="tr-TR" b="1" dirty="0"/>
          </a:p>
        </p:txBody>
      </p:sp>
      <p:sp>
        <p:nvSpPr>
          <p:cNvPr id="213" name="Google Shape;213;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a:t>
            </a:fld>
            <a:endParaRPr lang="tr-TR"/>
          </a:p>
        </p:txBody>
      </p:sp>
      <p:pic>
        <p:nvPicPr>
          <p:cNvPr id="214" name="Google Shape;214;p5"/>
          <p:cNvPicPr preferRelativeResize="0"/>
          <p:nvPr/>
        </p:nvPicPr>
        <p:blipFill rotWithShape="1">
          <a:blip r:embed="rId3"/>
          <a:srcRect l="7414" t="14357" r="29954"/>
          <a:stretch>
            <a:fillRect/>
          </a:stretch>
        </p:blipFill>
        <p:spPr>
          <a:xfrm>
            <a:off x="10026650" y="4741251"/>
            <a:ext cx="1812026" cy="2002768"/>
          </a:xfrm>
          <a:prstGeom prst="ellipse">
            <a:avLst/>
          </a:prstGeom>
          <a:noFill/>
          <a:ln>
            <a:noFill/>
          </a:ln>
        </p:spPr>
      </p:pic>
      <p:sp>
        <p:nvSpPr>
          <p:cNvPr id="215" name="Google Shape;215;p5"/>
          <p:cNvSpPr txBox="1">
            <a:spLocks noGrp="1"/>
          </p:cNvSpPr>
          <p:nvPr>
            <p:ph type="body" idx="1"/>
          </p:nvPr>
        </p:nvSpPr>
        <p:spPr>
          <a:xfrm>
            <a:off x="2307252" y="1777186"/>
            <a:ext cx="7848600" cy="4953000"/>
          </a:xfrm>
          <a:prstGeom prst="rect">
            <a:avLst/>
          </a:prstGeom>
          <a:noFill/>
          <a:ln>
            <a:noFill/>
          </a:ln>
        </p:spPr>
        <p:txBody>
          <a:bodyPr spcFirstLastPara="1" wrap="square" lIns="91425" tIns="45700" rIns="91425" bIns="45700" anchor="t" anchorCtr="0">
            <a:normAutofit/>
          </a:bodyPr>
          <a:lstStyle/>
          <a:p>
            <a:pPr marL="285750" indent="-285750">
              <a:spcBef>
                <a:spcPts val="0"/>
              </a:spcBef>
            </a:pPr>
            <a:r>
              <a:rPr lang="tr-TR" sz="1800" dirty="0"/>
              <a:t>Herkes stoktan çıkışın para girişi anlamına geldiğini bilir ancak ilk girişten sevkiyat tarihine kadar mallarınıza ilişkin net bir tablo olmadığında siz daha farkına varmadan şirketinizin en büyük kıymeti para kaybetmenize neden olabilir.​</a:t>
            </a:r>
          </a:p>
          <a:p>
            <a:pPr marL="285750" indent="-285750">
              <a:spcBef>
                <a:spcPts val="0"/>
              </a:spcBef>
            </a:pPr>
            <a:endParaRPr lang="tr-TR" sz="1800" dirty="0"/>
          </a:p>
          <a:p>
            <a:pPr marL="0" indent="0">
              <a:spcBef>
                <a:spcPts val="0"/>
              </a:spcBef>
              <a:buNone/>
            </a:pPr>
            <a:r>
              <a:rPr lang="tr-TR" sz="1800" dirty="0"/>
              <a:t>​</a:t>
            </a:r>
          </a:p>
          <a:p>
            <a:pPr marL="285750" indent="-285750">
              <a:spcBef>
                <a:spcPts val="0"/>
              </a:spcBef>
            </a:pPr>
            <a:endParaRPr lang="tr-TR" sz="1800" dirty="0"/>
          </a:p>
          <a:p>
            <a:pPr marL="285750" indent="-285750">
              <a:spcBef>
                <a:spcPts val="0"/>
              </a:spcBef>
            </a:pPr>
            <a:r>
              <a:rPr lang="tr-TR" sz="1800" dirty="0"/>
              <a:t> Verimli ve kârlı bir iş için en önemli nokta başından sonuna kadar, stok sürecinin tam görünür olması ve yıl boyunca ideal envanteri korumanıza yardımcı olacak yönetim araçlarıdır. Etkin bir stok yönetim sistemi optimum stok düzeyleri önerisinden tedarik zincirinizin düzenli olmasına ve sorunsuzca işlemesine kadar, ambarınızın tüm hareketli adımlarını kolaylaştırmanıza yardımcı olur.</a:t>
            </a:r>
            <a:endParaRPr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30</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93910" y="1735494"/>
            <a:ext cx="8528180" cy="5122506"/>
          </a:xfrm>
          <a:prstGeom prst="rect">
            <a:avLst/>
          </a:prstGeom>
        </p:spPr>
      </p:pic>
    </p:spTree>
    <p:extLst>
      <p:ext uri="{BB962C8B-B14F-4D97-AF65-F5344CB8AC3E}">
        <p14:creationId xmlns:p14="http://schemas.microsoft.com/office/powerpoint/2010/main" val="1181210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31</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612571" y="1884146"/>
            <a:ext cx="8528180" cy="4719589"/>
          </a:xfrm>
          <a:prstGeom prst="rect">
            <a:avLst/>
          </a:prstGeom>
        </p:spPr>
      </p:pic>
    </p:spTree>
    <p:extLst>
      <p:ext uri="{BB962C8B-B14F-4D97-AF65-F5344CB8AC3E}">
        <p14:creationId xmlns:p14="http://schemas.microsoft.com/office/powerpoint/2010/main" val="232043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32</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612571" y="1978089"/>
            <a:ext cx="8528180" cy="4786605"/>
          </a:xfrm>
          <a:prstGeom prst="rect">
            <a:avLst/>
          </a:prstGeom>
        </p:spPr>
      </p:pic>
    </p:spTree>
    <p:extLst>
      <p:ext uri="{BB962C8B-B14F-4D97-AF65-F5344CB8AC3E}">
        <p14:creationId xmlns:p14="http://schemas.microsoft.com/office/powerpoint/2010/main" val="3037278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dashboard.dart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33</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84579" y="1670180"/>
            <a:ext cx="8528180" cy="5103844"/>
          </a:xfrm>
          <a:prstGeom prst="rect">
            <a:avLst/>
          </a:prstGeom>
        </p:spPr>
      </p:pic>
    </p:spTree>
    <p:extLst>
      <p:ext uri="{BB962C8B-B14F-4D97-AF65-F5344CB8AC3E}">
        <p14:creationId xmlns:p14="http://schemas.microsoft.com/office/powerpoint/2010/main" val="152237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get_started.dart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34</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4090384" y="1670180"/>
            <a:ext cx="5516569" cy="5103844"/>
          </a:xfrm>
          <a:prstGeom prst="rect">
            <a:avLst/>
          </a:prstGeom>
        </p:spPr>
      </p:pic>
    </p:spTree>
    <p:extLst>
      <p:ext uri="{BB962C8B-B14F-4D97-AF65-F5344CB8AC3E}">
        <p14:creationId xmlns:p14="http://schemas.microsoft.com/office/powerpoint/2010/main" val="3484951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get_started.dart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35</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3073347" y="1733489"/>
            <a:ext cx="7376939" cy="5124511"/>
          </a:xfrm>
          <a:prstGeom prst="rect">
            <a:avLst/>
          </a:prstGeom>
        </p:spPr>
      </p:pic>
    </p:spTree>
    <p:extLst>
      <p:ext uri="{BB962C8B-B14F-4D97-AF65-F5344CB8AC3E}">
        <p14:creationId xmlns:p14="http://schemas.microsoft.com/office/powerpoint/2010/main" val="185026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get_started.dart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36</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345559" y="1643769"/>
            <a:ext cx="8906187" cy="5214231"/>
          </a:xfrm>
          <a:prstGeom prst="rect">
            <a:avLst/>
          </a:prstGeom>
        </p:spPr>
      </p:pic>
    </p:spTree>
    <p:extLst>
      <p:ext uri="{BB962C8B-B14F-4D97-AF65-F5344CB8AC3E}">
        <p14:creationId xmlns:p14="http://schemas.microsoft.com/office/powerpoint/2010/main" val="1060388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get_started.dart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37</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835013" y="1643769"/>
            <a:ext cx="7927279" cy="5214231"/>
          </a:xfrm>
          <a:prstGeom prst="rect">
            <a:avLst/>
          </a:prstGeom>
        </p:spPr>
      </p:pic>
    </p:spTree>
    <p:extLst>
      <p:ext uri="{BB962C8B-B14F-4D97-AF65-F5344CB8AC3E}">
        <p14:creationId xmlns:p14="http://schemas.microsoft.com/office/powerpoint/2010/main" val="1467264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get_started.dart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38</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835013" y="1781960"/>
            <a:ext cx="7927279" cy="4937848"/>
          </a:xfrm>
          <a:prstGeom prst="rect">
            <a:avLst/>
          </a:prstGeom>
        </p:spPr>
      </p:pic>
    </p:spTree>
    <p:extLst>
      <p:ext uri="{BB962C8B-B14F-4D97-AF65-F5344CB8AC3E}">
        <p14:creationId xmlns:p14="http://schemas.microsoft.com/office/powerpoint/2010/main" val="3948572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39</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84580" y="1527471"/>
            <a:ext cx="8509517" cy="5249564"/>
          </a:xfrm>
          <a:prstGeom prst="rect">
            <a:avLst/>
          </a:prstGeom>
        </p:spPr>
      </p:pic>
    </p:spTree>
    <p:extLst>
      <p:ext uri="{BB962C8B-B14F-4D97-AF65-F5344CB8AC3E}">
        <p14:creationId xmlns:p14="http://schemas.microsoft.com/office/powerpoint/2010/main" val="2668076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6"/>
          <p:cNvSpPr txBox="1">
            <a:spLocks noGrp="1"/>
          </p:cNvSpPr>
          <p:nvPr>
            <p:ph type="title"/>
          </p:nvPr>
        </p:nvSpPr>
        <p:spPr>
          <a:xfrm>
            <a:off x="2171700" y="329899"/>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i="0" dirty="0">
                <a:solidFill>
                  <a:srgbClr val="178DBB"/>
                </a:solidFill>
                <a:effectLst/>
                <a:latin typeface="Century Gothic" panose="020B0502020202020204" pitchFamily="34" charset="0"/>
              </a:rPr>
              <a:t>Verimsiz Stok Yönetiminin Sağladığı Dezavantajlar</a:t>
            </a:r>
            <a:endParaRPr lang="tr-TR" b="1" dirty="0"/>
          </a:p>
        </p:txBody>
      </p:sp>
      <p:sp>
        <p:nvSpPr>
          <p:cNvPr id="222" name="Google Shape;22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a:t>
            </a:fld>
            <a:endParaRPr lang="tr-TR"/>
          </a:p>
        </p:txBody>
      </p:sp>
      <p:sp>
        <p:nvSpPr>
          <p:cNvPr id="223" name="Google Shape;223;p6"/>
          <p:cNvSpPr txBox="1">
            <a:spLocks noGrp="1"/>
          </p:cNvSpPr>
          <p:nvPr>
            <p:ph type="body" idx="1"/>
          </p:nvPr>
        </p:nvSpPr>
        <p:spPr>
          <a:xfrm>
            <a:off x="2881914" y="1772421"/>
            <a:ext cx="7848600" cy="4953000"/>
          </a:xfrm>
          <a:prstGeom prst="rect">
            <a:avLst/>
          </a:prstGeom>
          <a:noFill/>
          <a:ln>
            <a:noFill/>
          </a:ln>
        </p:spPr>
        <p:txBody>
          <a:bodyPr spcFirstLastPara="1" wrap="square" lIns="91425" tIns="45700" rIns="91425" bIns="45700" anchor="t" anchorCtr="0">
            <a:normAutofit/>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genellikle bir şirketin sahip olduğu en büyük kıymetlerden biridir. Bu yüzden de stokun yanlış yönetilmesi, küçük işletmeleri başarısızlığa sürükleyen nedenlerin başında gelir.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Verimsiz kıymet stok yönetimi, kârlılığınızı birkaç şekilde azaltabilir: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Çok fazla stok</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Gerçekte ihtiyacınız olandan daha fazla stok bulundurmanın bir maliyeti olabilir. Daha geniş ambarlar için para harcamanız gerekir. Bu pahalı bir kalemdir ve dayanıksız ürünler satılana kadar bozulabilir.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0" lvl="0" indent="0" algn="l" rtl="0">
              <a:spcBef>
                <a:spcPts val="1000"/>
              </a:spcBef>
              <a:spcAft>
                <a:spcPts val="0"/>
              </a:spcAft>
              <a:buSzPts val="1800"/>
              <a:buNone/>
            </a:pPr>
            <a:endParaRPr lang="tr-TR" sz="18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40</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313993" y="1527471"/>
            <a:ext cx="8966718" cy="5249564"/>
          </a:xfrm>
          <a:prstGeom prst="rect">
            <a:avLst/>
          </a:prstGeom>
        </p:spPr>
      </p:pic>
    </p:spTree>
    <p:extLst>
      <p:ext uri="{BB962C8B-B14F-4D97-AF65-F5344CB8AC3E}">
        <p14:creationId xmlns:p14="http://schemas.microsoft.com/office/powerpoint/2010/main" val="3098669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41</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981642" y="1527471"/>
            <a:ext cx="7631420" cy="5249564"/>
          </a:xfrm>
          <a:prstGeom prst="rect">
            <a:avLst/>
          </a:prstGeom>
        </p:spPr>
      </p:pic>
    </p:spTree>
    <p:extLst>
      <p:ext uri="{BB962C8B-B14F-4D97-AF65-F5344CB8AC3E}">
        <p14:creationId xmlns:p14="http://schemas.microsoft.com/office/powerpoint/2010/main" val="3429955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42</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808910" y="1527471"/>
            <a:ext cx="8000489" cy="5049828"/>
          </a:xfrm>
          <a:prstGeom prst="rect">
            <a:avLst/>
          </a:prstGeom>
        </p:spPr>
      </p:pic>
    </p:spTree>
    <p:extLst>
      <p:ext uri="{BB962C8B-B14F-4D97-AF65-F5344CB8AC3E}">
        <p14:creationId xmlns:p14="http://schemas.microsoft.com/office/powerpoint/2010/main" val="1844274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43</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282718" y="1660849"/>
            <a:ext cx="8919223" cy="5121698"/>
          </a:xfrm>
          <a:prstGeom prst="rect">
            <a:avLst/>
          </a:prstGeom>
        </p:spPr>
      </p:pic>
    </p:spTree>
    <p:extLst>
      <p:ext uri="{BB962C8B-B14F-4D97-AF65-F5344CB8AC3E}">
        <p14:creationId xmlns:p14="http://schemas.microsoft.com/office/powerpoint/2010/main" val="4033072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login_screen.dart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44</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807066" y="1486960"/>
            <a:ext cx="8137742" cy="5295587"/>
          </a:xfrm>
          <a:prstGeom prst="rect">
            <a:avLst/>
          </a:prstGeom>
        </p:spPr>
      </p:pic>
    </p:spTree>
    <p:extLst>
      <p:ext uri="{BB962C8B-B14F-4D97-AF65-F5344CB8AC3E}">
        <p14:creationId xmlns:p14="http://schemas.microsoft.com/office/powerpoint/2010/main" val="2584583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45</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752531" y="1486960"/>
            <a:ext cx="7959012" cy="5295587"/>
          </a:xfrm>
          <a:prstGeom prst="rect">
            <a:avLst/>
          </a:prstGeom>
        </p:spPr>
      </p:pic>
    </p:spTree>
    <p:extLst>
      <p:ext uri="{BB962C8B-B14F-4D97-AF65-F5344CB8AC3E}">
        <p14:creationId xmlns:p14="http://schemas.microsoft.com/office/powerpoint/2010/main" val="3360354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46</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034074" y="1716833"/>
            <a:ext cx="9175586" cy="5141167"/>
          </a:xfrm>
          <a:prstGeom prst="rect">
            <a:avLst/>
          </a:prstGeom>
        </p:spPr>
      </p:pic>
    </p:spTree>
    <p:extLst>
      <p:ext uri="{BB962C8B-B14F-4D97-AF65-F5344CB8AC3E}">
        <p14:creationId xmlns:p14="http://schemas.microsoft.com/office/powerpoint/2010/main" val="318502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47</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034074" y="1744749"/>
            <a:ext cx="9175586" cy="5085334"/>
          </a:xfrm>
          <a:prstGeom prst="rect">
            <a:avLst/>
          </a:prstGeom>
        </p:spPr>
      </p:pic>
    </p:spTree>
    <p:extLst>
      <p:ext uri="{BB962C8B-B14F-4D97-AF65-F5344CB8AC3E}">
        <p14:creationId xmlns:p14="http://schemas.microsoft.com/office/powerpoint/2010/main" val="366234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48</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009042" y="1744749"/>
            <a:ext cx="8821616" cy="5085334"/>
          </a:xfrm>
          <a:prstGeom prst="rect">
            <a:avLst/>
          </a:prstGeom>
        </p:spPr>
      </p:pic>
    </p:spTree>
    <p:extLst>
      <p:ext uri="{BB962C8B-B14F-4D97-AF65-F5344CB8AC3E}">
        <p14:creationId xmlns:p14="http://schemas.microsoft.com/office/powerpoint/2010/main" val="1212276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49</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875970" y="1744749"/>
            <a:ext cx="8190135" cy="5085334"/>
          </a:xfrm>
          <a:prstGeom prst="rect">
            <a:avLst/>
          </a:prstGeom>
        </p:spPr>
      </p:pic>
    </p:spTree>
    <p:extLst>
      <p:ext uri="{BB962C8B-B14F-4D97-AF65-F5344CB8AC3E}">
        <p14:creationId xmlns:p14="http://schemas.microsoft.com/office/powerpoint/2010/main" val="322581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7"/>
          <p:cNvSpPr txBox="1">
            <a:spLocks noGrp="1"/>
          </p:cNvSpPr>
          <p:nvPr>
            <p:ph type="title"/>
          </p:nvPr>
        </p:nvSpPr>
        <p:spPr>
          <a:xfrm>
            <a:off x="1799850" y="641387"/>
            <a:ext cx="9747485" cy="102304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ts val="3600"/>
              <a:buFont typeface="Century Gothic" panose="020B0502020202020204"/>
              <a:buNone/>
            </a:pPr>
            <a:r>
              <a:rPr lang="tr-TR" b="1" i="0" u="none" strike="noStrike" dirty="0">
                <a:solidFill>
                  <a:srgbClr val="178DBB"/>
                </a:solidFill>
                <a:effectLst/>
                <a:latin typeface="Century Gothic" panose="020B0502020202020204" pitchFamily="34" charset="0"/>
              </a:rPr>
              <a:t>Verimsiz Stok Yönetiminin Sağladığı Dezavantajlar</a:t>
            </a:r>
            <a:r>
              <a:rPr lang="tr-TR" b="1" i="0" dirty="0">
                <a:solidFill>
                  <a:srgbClr val="000000"/>
                </a:solidFill>
                <a:effectLst/>
                <a:latin typeface="Century Gothic" panose="020B0502020202020204" pitchFamily="34" charset="0"/>
              </a:rPr>
              <a:t>​</a:t>
            </a:r>
            <a:endParaRPr lang="tr-TR" b="1" dirty="0"/>
          </a:p>
        </p:txBody>
      </p:sp>
      <p:sp>
        <p:nvSpPr>
          <p:cNvPr id="230" name="Google Shape;230;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a:t>
            </a:fld>
            <a:endParaRPr lang="tr-TR"/>
          </a:p>
        </p:txBody>
      </p:sp>
      <p:sp>
        <p:nvSpPr>
          <p:cNvPr id="231" name="Google Shape;231;p7"/>
          <p:cNvSpPr txBox="1">
            <a:spLocks noGrp="1"/>
          </p:cNvSpPr>
          <p:nvPr>
            <p:ph type="body" idx="1"/>
          </p:nvPr>
        </p:nvSpPr>
        <p:spPr>
          <a:xfrm>
            <a:off x="2893143" y="1781965"/>
            <a:ext cx="7848600" cy="495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sz="1800" b="1" dirty="0"/>
          </a:p>
          <a:p>
            <a:pPr marL="114300" indent="0" algn="l" rtl="0" fontAlgn="base">
              <a:buNone/>
            </a:pPr>
            <a:r>
              <a:rPr lang="tr-TR" b="1" i="0" u="none" strike="noStrike" dirty="0">
                <a:solidFill>
                  <a:srgbClr val="404040"/>
                </a:solidFill>
                <a:effectLst/>
                <a:latin typeface="Century Gothic" panose="020B0502020202020204" pitchFamily="34" charset="0"/>
              </a:rPr>
              <a:t>Çok az stok</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İstedikleri ürün stoklarınızda yoksa, müşteriler başka bir yerden sipariş verir. Stoklarınızın eksik olması, en basitinden satış yapamamanıza neden olur. Bu durum çok sık yaşanırsa müşterilerinizi kaybedersiniz.</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Daha uzun sağlama süresi</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Perakende trendlerinin birkaç adım önünde olmak, müşterilerin o anda istediği popüler ürünlerden gelir elde etmenize yardımcı olur. Değişen piyasa koşullarına yeterince hızlı uyum sağlayamazsanız müşteriler ihtiyaçlarını başka bir yerden karşılar ve siz de pazar payınızdan kaybedersiniz.</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50</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3202494" y="1744749"/>
            <a:ext cx="7537086" cy="5085334"/>
          </a:xfrm>
          <a:prstGeom prst="rect">
            <a:avLst/>
          </a:prstGeom>
        </p:spPr>
      </p:pic>
    </p:spTree>
    <p:extLst>
      <p:ext uri="{BB962C8B-B14F-4D97-AF65-F5344CB8AC3E}">
        <p14:creationId xmlns:p14="http://schemas.microsoft.com/office/powerpoint/2010/main" val="1813828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51</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3460032" y="1744749"/>
            <a:ext cx="7022009" cy="5085334"/>
          </a:xfrm>
          <a:prstGeom prst="rect">
            <a:avLst/>
          </a:prstGeom>
        </p:spPr>
      </p:pic>
    </p:spTree>
    <p:extLst>
      <p:ext uri="{BB962C8B-B14F-4D97-AF65-F5344CB8AC3E}">
        <p14:creationId xmlns:p14="http://schemas.microsoft.com/office/powerpoint/2010/main" val="3079026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52</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278647" y="1587697"/>
            <a:ext cx="8671385" cy="5150534"/>
          </a:xfrm>
          <a:prstGeom prst="rect">
            <a:avLst/>
          </a:prstGeom>
        </p:spPr>
      </p:pic>
    </p:spTree>
    <p:extLst>
      <p:ext uri="{BB962C8B-B14F-4D97-AF65-F5344CB8AC3E}">
        <p14:creationId xmlns:p14="http://schemas.microsoft.com/office/powerpoint/2010/main" val="814768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53</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47356" y="1587697"/>
            <a:ext cx="8133967" cy="5150534"/>
          </a:xfrm>
          <a:prstGeom prst="rect">
            <a:avLst/>
          </a:prstGeom>
        </p:spPr>
      </p:pic>
    </p:spTree>
    <p:extLst>
      <p:ext uri="{BB962C8B-B14F-4D97-AF65-F5344CB8AC3E}">
        <p14:creationId xmlns:p14="http://schemas.microsoft.com/office/powerpoint/2010/main" val="3241461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54</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47356" y="1700258"/>
            <a:ext cx="8133967" cy="4925412"/>
          </a:xfrm>
          <a:prstGeom prst="rect">
            <a:avLst/>
          </a:prstGeom>
        </p:spPr>
      </p:pic>
    </p:spTree>
    <p:extLst>
      <p:ext uri="{BB962C8B-B14F-4D97-AF65-F5344CB8AC3E}">
        <p14:creationId xmlns:p14="http://schemas.microsoft.com/office/powerpoint/2010/main" val="970440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8"/>
          <p:cNvSpPr txBox="1">
            <a:spLocks noGrp="1"/>
          </p:cNvSpPr>
          <p:nvPr>
            <p:ph type="title"/>
          </p:nvPr>
        </p:nvSpPr>
        <p:spPr>
          <a:xfrm>
            <a:off x="1382601" y="254265"/>
            <a:ext cx="10463478" cy="1273206"/>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168DBA"/>
              </a:buClr>
              <a:buSzPct val="100000"/>
              <a:buFont typeface="Century Gothic" panose="020B0502020202020204"/>
              <a:buNone/>
            </a:pPr>
            <a:r>
              <a:rPr lang="tr-TR" sz="4000" b="1" dirty="0"/>
              <a:t>Projenin Kodları ve </a:t>
            </a:r>
            <a:r>
              <a:rPr lang="tr-TR" sz="4000" b="1" dirty="0" err="1"/>
              <a:t>Firebase</a:t>
            </a:r>
            <a:r>
              <a:rPr lang="tr-TR" sz="4000" b="1" dirty="0"/>
              <a:t> </a:t>
            </a:r>
            <a:r>
              <a:rPr lang="tr-TR" sz="4000" b="1" dirty="0" err="1"/>
              <a:t>Veritabanı</a:t>
            </a:r>
            <a:br>
              <a:rPr lang="tr-TR" sz="4000" b="1" dirty="0"/>
            </a:br>
            <a:r>
              <a:rPr lang="tr-TR" sz="4000" b="1" dirty="0" err="1"/>
              <a:t>signup_screen.dart</a:t>
            </a:r>
            <a:endParaRPr lang="tr-TR" sz="4000" b="1" dirty="0"/>
          </a:p>
        </p:txBody>
      </p:sp>
      <p:sp>
        <p:nvSpPr>
          <p:cNvPr id="319" name="Google Shape;319;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55</a:t>
            </a:fld>
            <a:endParaRPr lang="tr-TR"/>
          </a:p>
        </p:txBody>
      </p:sp>
      <p:pic>
        <p:nvPicPr>
          <p:cNvPr id="5" name="Resim 4">
            <a:extLst>
              <a:ext uri="{FF2B5EF4-FFF2-40B4-BE49-F238E27FC236}">
                <a16:creationId xmlns:a16="http://schemas.microsoft.com/office/drawing/2014/main" id="{0101EDED-2ECA-335E-D6B8-0199C29FDC26}"/>
              </a:ext>
            </a:extLst>
          </p:cNvPr>
          <p:cNvPicPr>
            <a:picLocks noChangeAspect="1"/>
          </p:cNvPicPr>
          <p:nvPr/>
        </p:nvPicPr>
        <p:blipFill>
          <a:blip r:embed="rId3"/>
          <a:srcRect/>
          <a:stretch/>
        </p:blipFill>
        <p:spPr>
          <a:xfrm>
            <a:off x="2509935" y="1700258"/>
            <a:ext cx="8444204" cy="4925412"/>
          </a:xfrm>
          <a:prstGeom prst="rect">
            <a:avLst/>
          </a:prstGeom>
        </p:spPr>
      </p:pic>
    </p:spTree>
    <p:extLst>
      <p:ext uri="{BB962C8B-B14F-4D97-AF65-F5344CB8AC3E}">
        <p14:creationId xmlns:p14="http://schemas.microsoft.com/office/powerpoint/2010/main" val="3820090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CD1AF3-8769-DE03-29C1-5798D251B9CA}"/>
              </a:ext>
            </a:extLst>
          </p:cNvPr>
          <p:cNvSpPr>
            <a:spLocks noGrp="1"/>
          </p:cNvSpPr>
          <p:nvPr>
            <p:ph type="title"/>
          </p:nvPr>
        </p:nvSpPr>
        <p:spPr/>
        <p:txBody>
          <a:bodyPr/>
          <a:lstStyle/>
          <a:p>
            <a:pPr algn="ctr"/>
            <a:r>
              <a:rPr lang="tr-TR" b="1" dirty="0"/>
              <a:t>Sonuç</a:t>
            </a:r>
          </a:p>
        </p:txBody>
      </p:sp>
      <p:sp>
        <p:nvSpPr>
          <p:cNvPr id="3" name="Metin Yer Tutucusu 2">
            <a:extLst>
              <a:ext uri="{FF2B5EF4-FFF2-40B4-BE49-F238E27FC236}">
                <a16:creationId xmlns:a16="http://schemas.microsoft.com/office/drawing/2014/main" id="{00D6CBAA-0C94-009C-D3B7-D5CC01F98F38}"/>
              </a:ext>
            </a:extLst>
          </p:cNvPr>
          <p:cNvSpPr>
            <a:spLocks noGrp="1"/>
          </p:cNvSpPr>
          <p:nvPr>
            <p:ph type="body" idx="1"/>
          </p:nvPr>
        </p:nvSpPr>
        <p:spPr/>
        <p:txBody>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Günümüzde Küçük </a:t>
            </a:r>
            <a:r>
              <a:rPr lang="tr-TR" b="0" i="0" u="none" strike="noStrike" dirty="0" err="1">
                <a:solidFill>
                  <a:srgbClr val="404040"/>
                </a:solidFill>
                <a:effectLst/>
                <a:latin typeface="Century Gothic" panose="020B0502020202020204" pitchFamily="34" charset="0"/>
              </a:rPr>
              <a:t>şireketelerde</a:t>
            </a:r>
            <a:r>
              <a:rPr lang="tr-TR" b="0" i="0" u="none" strike="noStrike" dirty="0">
                <a:solidFill>
                  <a:srgbClr val="404040"/>
                </a:solidFill>
                <a:effectLst/>
                <a:latin typeface="Century Gothic" panose="020B0502020202020204" pitchFamily="34" charset="0"/>
              </a:rPr>
              <a:t> stok takip sistemi kullanımı </a:t>
            </a:r>
            <a:r>
              <a:rPr lang="tr-TR" b="0" i="0" u="none" strike="noStrike" dirty="0" err="1">
                <a:solidFill>
                  <a:srgbClr val="404040"/>
                </a:solidFill>
                <a:effectLst/>
                <a:latin typeface="Century Gothic" panose="020B0502020202020204" pitchFamily="34" charset="0"/>
              </a:rPr>
              <a:t>şireketin</a:t>
            </a:r>
            <a:r>
              <a:rPr lang="tr-TR" b="0" i="0" u="none" strike="noStrike" dirty="0">
                <a:solidFill>
                  <a:srgbClr val="404040"/>
                </a:solidFill>
                <a:effectLst/>
                <a:latin typeface="Century Gothic" panose="020B0502020202020204" pitchFamily="34" charset="0"/>
              </a:rPr>
              <a:t> gelecekteki hedeflerine ulaşması için  gerekli hale gelmiştir.</a:t>
            </a:r>
            <a:r>
              <a:rPr lang="en-US" b="0" i="0" dirty="0">
                <a:solidFill>
                  <a:srgbClr val="000000"/>
                </a:solidFill>
                <a:effectLst/>
                <a:latin typeface="Century Gothic" panose="020B0502020202020204" pitchFamily="34" charset="0"/>
              </a:rPr>
              <a:t>​</a:t>
            </a:r>
            <a:endParaRPr lang="tr-TR" b="0" i="0" dirty="0">
              <a:solidFill>
                <a:srgbClr val="000000"/>
              </a:solidFill>
              <a:effectLst/>
              <a:latin typeface="Century Gothic" panose="020B0502020202020204" pitchFamily="34" charset="0"/>
            </a:endParaRPr>
          </a:p>
          <a:p>
            <a:pPr algn="l" rtl="0" fontAlgn="base">
              <a:buFont typeface="Arial" panose="020B0604020202020204" pitchFamily="34" charset="0"/>
              <a:buChar char="•"/>
            </a:pP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Bunun için basit, anlaşılır ve her türlü işletmeye uygulanabilecek bir sistem yapımı gerekli hale gelmiştir.</a:t>
            </a:r>
            <a:r>
              <a:rPr lang="en-US" b="0" i="0" dirty="0">
                <a:solidFill>
                  <a:srgbClr val="000000"/>
                </a:solidFill>
                <a:effectLst/>
                <a:latin typeface="Century Gothic" panose="020B0502020202020204" pitchFamily="34" charset="0"/>
              </a:rPr>
              <a:t>​</a:t>
            </a:r>
            <a:endParaRPr lang="tr-TR" b="0" i="0" dirty="0">
              <a:solidFill>
                <a:srgbClr val="000000"/>
              </a:solidFill>
              <a:effectLst/>
              <a:latin typeface="Century Gothic" panose="020B0502020202020204" pitchFamily="34" charset="0"/>
            </a:endParaRPr>
          </a:p>
          <a:p>
            <a:pPr algn="l" rtl="0" fontAlgn="base">
              <a:buFont typeface="Arial" panose="020B0604020202020204" pitchFamily="34" charset="0"/>
              <a:buChar char="•"/>
            </a:pP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Bunun için de hem kullanışlı hem de basit bir uygulama yapmak için böyle bir uygulama geliştirdim. Versiyon güncellemeleri de en kısa sürede gelecektir. Takipte kalın.</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endParaRPr lang="tr-TR" dirty="0"/>
          </a:p>
        </p:txBody>
      </p:sp>
      <p:sp>
        <p:nvSpPr>
          <p:cNvPr id="4" name="Slayt Numarası Yer Tutucusu 3">
            <a:extLst>
              <a:ext uri="{FF2B5EF4-FFF2-40B4-BE49-F238E27FC236}">
                <a16:creationId xmlns:a16="http://schemas.microsoft.com/office/drawing/2014/main" id="{87CDB408-18F6-BA5C-3FC2-A0D70BB035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56</a:t>
            </a:fld>
            <a:endParaRPr lang="tr-TR"/>
          </a:p>
        </p:txBody>
      </p:sp>
    </p:spTree>
    <p:extLst>
      <p:ext uri="{BB962C8B-B14F-4D97-AF65-F5344CB8AC3E}">
        <p14:creationId xmlns:p14="http://schemas.microsoft.com/office/powerpoint/2010/main" val="4080188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Yardımcı Kaynaklar</a:t>
            </a:r>
            <a:endParaRPr b="1" dirty="0"/>
          </a:p>
        </p:txBody>
      </p:sp>
      <p:sp>
        <p:nvSpPr>
          <p:cNvPr id="530" name="Google Shape;530;p45"/>
          <p:cNvSpPr txBox="1">
            <a:spLocks noGrp="1"/>
          </p:cNvSpPr>
          <p:nvPr>
            <p:ph type="body" idx="1"/>
          </p:nvPr>
        </p:nvSpPr>
        <p:spPr>
          <a:xfrm>
            <a:off x="2623717" y="1795596"/>
            <a:ext cx="7454594" cy="3777622"/>
          </a:xfrm>
          <a:prstGeom prst="rect">
            <a:avLst/>
          </a:prstGeom>
          <a:noFill/>
          <a:ln>
            <a:noFill/>
          </a:ln>
        </p:spPr>
        <p:txBody>
          <a:bodyPr spcFirstLastPara="1" wrap="square" lIns="91425" tIns="45700" rIns="91425" bIns="45700" anchor="t" anchorCtr="0">
            <a:normAutofit fontScale="85000" lnSpcReduction="10000"/>
          </a:bodyPr>
          <a:lstStyle/>
          <a:p>
            <a:pPr algn="l" rtl="0" fontAlgn="base">
              <a:buFont typeface="+mj-lt"/>
              <a:buAutoNum type="arabicPeriod"/>
            </a:pPr>
            <a:r>
              <a:rPr lang="tr-TR" b="0" i="0" dirty="0" err="1">
                <a:solidFill>
                  <a:schemeClr val="tx1"/>
                </a:solidFill>
                <a:effectLst/>
                <a:latin typeface="Century" panose="02040604050505020304" pitchFamily="18" charset="0"/>
              </a:rPr>
              <a:t>Android</a:t>
            </a:r>
            <a:r>
              <a:rPr lang="tr-TR" b="0" i="0" dirty="0">
                <a:solidFill>
                  <a:schemeClr val="tx1"/>
                </a:solidFill>
                <a:effectLst/>
                <a:latin typeface="Century" panose="02040604050505020304" pitchFamily="18" charset="0"/>
              </a:rPr>
              <a:t> </a:t>
            </a:r>
            <a:r>
              <a:rPr lang="tr-TR" b="0" i="0" dirty="0" err="1">
                <a:solidFill>
                  <a:schemeClr val="tx1"/>
                </a:solidFill>
                <a:effectLst/>
                <a:latin typeface="Century" panose="02040604050505020304" pitchFamily="18" charset="0"/>
              </a:rPr>
              <a:t>Studıo</a:t>
            </a:r>
            <a:r>
              <a:rPr lang="tr-TR" b="0" i="0" dirty="0">
                <a:solidFill>
                  <a:schemeClr val="tx1"/>
                </a:solidFill>
                <a:effectLst/>
                <a:latin typeface="Century" panose="02040604050505020304" pitchFamily="18" charset="0"/>
              </a:rPr>
              <a:t>​</a:t>
            </a:r>
          </a:p>
          <a:p>
            <a:pPr algn="l" rtl="0" fontAlgn="base">
              <a:buFont typeface="+mj-lt"/>
              <a:buAutoNum type="arabicPeriod"/>
            </a:pPr>
            <a:r>
              <a:rPr lang="tr-TR" b="0" i="0" dirty="0" err="1">
                <a:solidFill>
                  <a:schemeClr val="tx1"/>
                </a:solidFill>
                <a:effectLst/>
                <a:latin typeface="Century" panose="02040604050505020304" pitchFamily="18" charset="0"/>
              </a:rPr>
              <a:t>Firebase</a:t>
            </a:r>
            <a:r>
              <a:rPr lang="tr-TR" b="0" i="0" dirty="0">
                <a:solidFill>
                  <a:schemeClr val="tx1"/>
                </a:solidFill>
                <a:effectLst/>
                <a:latin typeface="Century" panose="02040604050505020304" pitchFamily="18" charset="0"/>
              </a:rPr>
              <a:t> </a:t>
            </a:r>
            <a:r>
              <a:rPr lang="tr-TR" b="0" i="0" dirty="0" err="1">
                <a:solidFill>
                  <a:schemeClr val="tx1"/>
                </a:solidFill>
                <a:effectLst/>
                <a:latin typeface="Century" panose="02040604050505020304" pitchFamily="18" charset="0"/>
              </a:rPr>
              <a:t>Dökümantayonu</a:t>
            </a:r>
            <a:endParaRPr lang="tr-TR" b="0" i="0" dirty="0">
              <a:solidFill>
                <a:schemeClr val="tx1"/>
              </a:solidFill>
              <a:effectLst/>
              <a:latin typeface="Century" panose="02040604050505020304" pitchFamily="18" charset="0"/>
            </a:endParaRPr>
          </a:p>
          <a:p>
            <a:pPr algn="l" rtl="0" fontAlgn="base">
              <a:buFont typeface="+mj-lt"/>
              <a:buAutoNum type="arabicPeriod"/>
            </a:pPr>
            <a:r>
              <a:rPr lang="tr-TR" b="0" i="0" dirty="0" err="1">
                <a:solidFill>
                  <a:schemeClr val="tx1"/>
                </a:solidFill>
                <a:effectLst/>
                <a:latin typeface="Century" panose="02040604050505020304" pitchFamily="18" charset="0"/>
              </a:rPr>
              <a:t>Flutter</a:t>
            </a:r>
            <a:r>
              <a:rPr lang="tr-TR" b="0" i="0" dirty="0">
                <a:solidFill>
                  <a:schemeClr val="tx1"/>
                </a:solidFill>
                <a:effectLst/>
                <a:latin typeface="Century" panose="02040604050505020304" pitchFamily="18" charset="0"/>
              </a:rPr>
              <a:t> </a:t>
            </a:r>
            <a:r>
              <a:rPr lang="tr-TR" b="0" i="0" dirty="0" err="1">
                <a:solidFill>
                  <a:schemeClr val="tx1"/>
                </a:solidFill>
                <a:effectLst/>
                <a:latin typeface="Century" panose="02040604050505020304" pitchFamily="18" charset="0"/>
              </a:rPr>
              <a:t>Dökümantayonu</a:t>
            </a:r>
            <a:endParaRPr lang="tr-TR" b="0" i="0" dirty="0">
              <a:solidFill>
                <a:schemeClr val="tx1"/>
              </a:solidFill>
              <a:effectLst/>
              <a:latin typeface="Century" panose="02040604050505020304" pitchFamily="18" charset="0"/>
            </a:endParaRPr>
          </a:p>
          <a:p>
            <a:pPr algn="l" rtl="0" fontAlgn="base">
              <a:buFont typeface="+mj-lt"/>
              <a:buAutoNum type="arabicPeriod"/>
            </a:pPr>
            <a:r>
              <a:rPr lang="tr-TR" b="0" i="0" strike="noStrike" dirty="0">
                <a:solidFill>
                  <a:schemeClr val="tx1"/>
                </a:solidFill>
                <a:effectLst/>
                <a:latin typeface="Century" panose="02040604050505020304" pitchFamily="18" charset="0"/>
              </a:rPr>
              <a:t>Stok Takip ve Kontrolünde Bilgisayar Kullanımı </a:t>
            </a:r>
            <a:r>
              <a:rPr lang="tr-TR" b="0" i="0" strike="noStrike" dirty="0">
                <a:solidFill>
                  <a:schemeClr val="tx1"/>
                </a:solidFill>
                <a:effectLst/>
                <a:latin typeface="Century" panose="02040604050505020304" pitchFamily="18" charset="0"/>
                <a:hlinkClick r:id="rId3">
                  <a:extLst>
                    <a:ext uri="{A12FA001-AC4F-418D-AE19-62706E023703}">
                      <ahyp:hlinkClr xmlns:ahyp="http://schemas.microsoft.com/office/drawing/2018/hyperlinkcolor" val="tx"/>
                    </a:ext>
                  </a:extLst>
                </a:hlinkClick>
              </a:rPr>
              <a:t>Yıl 1987</a:t>
            </a:r>
            <a:r>
              <a:rPr lang="tr-TR" b="0" i="0" strike="noStrike" dirty="0">
                <a:solidFill>
                  <a:schemeClr val="tx1"/>
                </a:solidFill>
                <a:effectLst/>
                <a:latin typeface="Century" panose="02040604050505020304" pitchFamily="18" charset="0"/>
              </a:rPr>
              <a:t>, Cilt 1, Sayı 3, 134 - 141, 03.04.1987</a:t>
            </a:r>
            <a:r>
              <a:rPr lang="en-US" b="0" i="0" dirty="0">
                <a:solidFill>
                  <a:schemeClr val="tx1"/>
                </a:solidFill>
                <a:effectLst/>
                <a:latin typeface="Century" panose="02040604050505020304" pitchFamily="18" charset="0"/>
              </a:rPr>
              <a:t>​</a:t>
            </a:r>
          </a:p>
          <a:p>
            <a:pPr algn="l" rtl="0" fontAlgn="base">
              <a:buFont typeface="+mj-lt"/>
              <a:buAutoNum type="arabicPeriod"/>
            </a:pPr>
            <a:r>
              <a:rPr lang="tr-TR" b="0" i="0" strike="noStrike" dirty="0">
                <a:solidFill>
                  <a:schemeClr val="tx1"/>
                </a:solidFill>
                <a:effectLst/>
                <a:latin typeface="Century" panose="02040604050505020304" pitchFamily="18" charset="0"/>
              </a:rPr>
              <a:t>KOBİ '</a:t>
            </a:r>
            <a:r>
              <a:rPr lang="tr-TR" b="0" i="0" strike="noStrike" dirty="0" err="1">
                <a:solidFill>
                  <a:schemeClr val="tx1"/>
                </a:solidFill>
                <a:effectLst/>
                <a:latin typeface="Century" panose="02040604050505020304" pitchFamily="18" charset="0"/>
              </a:rPr>
              <a:t>lerde</a:t>
            </a:r>
            <a:r>
              <a:rPr lang="tr-TR" b="0" i="0" strike="noStrike" dirty="0">
                <a:solidFill>
                  <a:schemeClr val="tx1"/>
                </a:solidFill>
                <a:effectLst/>
                <a:latin typeface="Century" panose="02040604050505020304" pitchFamily="18" charset="0"/>
              </a:rPr>
              <a:t> Modern Stok Yönetim Modellerinin Uygulanabilirliği; Karaman İlinde Bir Uygulama </a:t>
            </a:r>
            <a:r>
              <a:rPr lang="tr-TR" b="0" i="0" strike="noStrike" dirty="0">
                <a:solidFill>
                  <a:schemeClr val="tx1"/>
                </a:solidFill>
                <a:effectLst/>
                <a:latin typeface="Century" panose="02040604050505020304" pitchFamily="18" charset="0"/>
                <a:hlinkClick r:id="rId4">
                  <a:extLst>
                    <a:ext uri="{A12FA001-AC4F-418D-AE19-62706E023703}">
                      <ahyp:hlinkClr xmlns:ahyp="http://schemas.microsoft.com/office/drawing/2018/hyperlinkcolor" val="tx"/>
                    </a:ext>
                  </a:extLst>
                </a:hlinkClick>
              </a:rPr>
              <a:t>Yıl 2014</a:t>
            </a:r>
            <a:r>
              <a:rPr lang="tr-TR" b="0" i="0" strike="noStrike" dirty="0">
                <a:solidFill>
                  <a:schemeClr val="tx1"/>
                </a:solidFill>
                <a:effectLst/>
                <a:latin typeface="Century" panose="02040604050505020304" pitchFamily="18" charset="0"/>
              </a:rPr>
              <a:t>, Cilt 2014, Sayı 1, 56 - 63, 01.03.2014</a:t>
            </a:r>
            <a:r>
              <a:rPr lang="en-US" b="0" i="0" dirty="0">
                <a:solidFill>
                  <a:schemeClr val="tx1"/>
                </a:solidFill>
                <a:effectLst/>
                <a:latin typeface="Century" panose="02040604050505020304" pitchFamily="18" charset="0"/>
              </a:rPr>
              <a:t>​</a:t>
            </a:r>
          </a:p>
          <a:p>
            <a:pPr algn="l" rtl="0" fontAlgn="base">
              <a:buFont typeface="+mj-lt"/>
              <a:buAutoNum type="arabicPeriod"/>
            </a:pPr>
            <a:r>
              <a:rPr lang="tr-TR" b="0" i="0" dirty="0">
                <a:solidFill>
                  <a:schemeClr val="tx1"/>
                </a:solidFill>
                <a:effectLst/>
                <a:latin typeface="Century" panose="02040604050505020304" pitchFamily="18" charset="0"/>
              </a:rPr>
              <a:t>T.C.KARAMANOĞLU MEHMETBEY ÜNİVERSİTESİ SOSYAL BİLİMLER ENSTİTÜSÜ KOBİ’LERDE MODERN STOK YÖNETİM MODELLERİNİN UYGULANABİLİRLİĞİ: KARAMAN İLİNDE BİR UYGULAMA</a:t>
            </a:r>
            <a:r>
              <a:rPr lang="en-US" b="0" i="0" dirty="0">
                <a:solidFill>
                  <a:schemeClr val="tx1"/>
                </a:solidFill>
                <a:effectLst/>
                <a:latin typeface="Century" panose="02040604050505020304" pitchFamily="18" charset="0"/>
              </a:rPr>
              <a:t>​</a:t>
            </a:r>
          </a:p>
          <a:p>
            <a:pPr fontAlgn="base">
              <a:buFont typeface="+mj-lt"/>
              <a:buAutoNum type="arabicPeriod"/>
            </a:pPr>
            <a:r>
              <a:rPr lang="tr-TR" dirty="0">
                <a:solidFill>
                  <a:schemeClr val="tx1"/>
                </a:solidFill>
                <a:latin typeface="Century" panose="02040604050505020304" pitchFamily="18" charset="0"/>
                <a:hlinkClick r:id="rId5">
                  <a:extLst>
                    <a:ext uri="{A12FA001-AC4F-418D-AE19-62706E023703}">
                      <ahyp:hlinkClr xmlns:ahyp="http://schemas.microsoft.com/office/drawing/2018/hyperlinkcolor" val="tx"/>
                    </a:ext>
                  </a:extLst>
                </a:hlinkClick>
              </a:rPr>
              <a:t>https://dynamics.microsoft.com/tr-tr/field-service/inventory-management-system/</a:t>
            </a:r>
            <a:r>
              <a:rPr lang="tr-TR" b="0" i="0" dirty="0">
                <a:solidFill>
                  <a:schemeClr val="tx1"/>
                </a:solidFill>
                <a:effectLst/>
                <a:latin typeface="Century" panose="02040604050505020304" pitchFamily="18" charset="0"/>
              </a:rPr>
              <a:t>​</a:t>
            </a:r>
          </a:p>
          <a:p>
            <a:pPr marL="342900" lvl="0" indent="-228600" algn="l" rtl="0">
              <a:spcBef>
                <a:spcPts val="1000"/>
              </a:spcBef>
              <a:spcAft>
                <a:spcPts val="0"/>
              </a:spcAft>
              <a:buSzPts val="1800"/>
              <a:buNone/>
            </a:pPr>
            <a:endParaRPr lang="tr-TR" b="1" dirty="0"/>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57</a:t>
            </a:fld>
            <a:endParaRPr lang="tr-TR"/>
          </a:p>
        </p:txBody>
      </p:sp>
      <p:pic>
        <p:nvPicPr>
          <p:cNvPr id="532" name="Google Shape;532;p45" descr="Kurumsal Kimlik | Burdur Mehmet Akif Ersoy Üniversitesi"/>
          <p:cNvPicPr preferRelativeResize="0"/>
          <p:nvPr/>
        </p:nvPicPr>
        <p:blipFill rotWithShape="1">
          <a:blip r:embed="rId6"/>
          <a:srcRect l="10292" t="8690" r="10665" b="11290"/>
          <a:stretch>
            <a:fillRect/>
          </a:stretch>
        </p:blipFill>
        <p:spPr>
          <a:xfrm>
            <a:off x="10078311" y="102395"/>
            <a:ext cx="1992144" cy="685387"/>
          </a:xfrm>
          <a:prstGeom prst="rect">
            <a:avLst/>
          </a:prstGeom>
          <a:noFill/>
          <a:ln>
            <a:noFill/>
          </a:ln>
        </p:spPr>
      </p:pic>
      <p:pic>
        <p:nvPicPr>
          <p:cNvPr id="533" name="Google Shape;533;p45"/>
          <p:cNvPicPr preferRelativeResize="0"/>
          <p:nvPr/>
        </p:nvPicPr>
        <p:blipFill rotWithShape="1">
          <a:blip r:embed="rId7"/>
          <a:srcRect l="7414" t="14357" r="29954"/>
          <a:stretch>
            <a:fillRect/>
          </a:stretch>
        </p:blipFill>
        <p:spPr>
          <a:xfrm>
            <a:off x="10168370" y="4855232"/>
            <a:ext cx="1812026" cy="2002768"/>
          </a:xfrm>
          <a:prstGeom prst="ellipse">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a:solidFill>
                  <a:schemeClr val="dk1"/>
                </a:solidFill>
              </a:rPr>
              <a:t>İlginiz için teşekkürler…</a:t>
            </a:r>
            <a:endParaRPr b="1">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58</a:t>
            </a:fld>
            <a:endParaRPr lang="tr-TR"/>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Sena Özkara1911404013</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senaozkaraa@hotmail.com</a:t>
            </a: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03/06/2022</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ismkir@gmail.com</a:t>
            </a: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800"/>
              <a:buFont typeface="Noto Sans Symbols"/>
              <a:buNone/>
            </a:pPr>
            <a:r>
              <a:rPr lang="tr-TR" sz="1800" b="1">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7" name="Google Shape;547;p46"/>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 name="Picture 0"/>
          <p:cNvPicPr>
            <a:picLocks noChangeAspect="1"/>
          </p:cNvPicPr>
          <p:nvPr/>
        </p:nvPicPr>
        <p:blipFill>
          <a:blip r:embed="rId6"/>
          <a:srcRect l="10317" t="21650" r="10308" b="21650"/>
          <a:stretch>
            <a:fillRect/>
          </a:stretch>
        </p:blipFill>
        <p:spPr>
          <a:xfrm>
            <a:off x="839470" y="188595"/>
            <a:ext cx="1757045" cy="1255395"/>
          </a:xfrm>
          <a:prstGeom prst="rect">
            <a:avLst/>
          </a:prstGeom>
        </p:spPr>
      </p:pic>
      <p:pic>
        <p:nvPicPr>
          <p:cNvPr id="100" name="Picture 99"/>
          <p:cNvPicPr/>
          <p:nvPr/>
        </p:nvPicPr>
        <p:blipFill>
          <a:blip r:embed="rId7"/>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8"/>
          <p:cNvSpPr txBox="1">
            <a:spLocks noGrp="1"/>
          </p:cNvSpPr>
          <p:nvPr>
            <p:ph type="title"/>
          </p:nvPr>
        </p:nvSpPr>
        <p:spPr>
          <a:xfrm>
            <a:off x="2146080" y="51246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Etkin Stok Yönetiminin Avantajları​</a:t>
            </a:r>
          </a:p>
        </p:txBody>
      </p:sp>
      <p:sp>
        <p:nvSpPr>
          <p:cNvPr id="238" name="Google Shape;238;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6</a:t>
            </a:fld>
            <a:endParaRPr lang="tr-TR"/>
          </a:p>
        </p:txBody>
      </p:sp>
      <p:sp>
        <p:nvSpPr>
          <p:cNvPr id="240" name="Google Shape;240;p8"/>
          <p:cNvSpPr txBox="1">
            <a:spLocks noGrp="1"/>
          </p:cNvSpPr>
          <p:nvPr>
            <p:ph type="body" idx="1"/>
          </p:nvPr>
        </p:nvSpPr>
        <p:spPr>
          <a:xfrm>
            <a:off x="2503363" y="1643360"/>
            <a:ext cx="7848600" cy="4953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ct val="100000"/>
              <a:buChar char=""/>
            </a:pPr>
            <a:r>
              <a:rPr lang="tr-TR" sz="1800" dirty="0"/>
              <a:t>Stok yönetim sistemine yapılan yatırımlar mükemmel yatırım getirilerine ulaştırabilir. Stok yönetim sistemi yalnızca ürünlerinizi isteyen müşterilere ulaştırmayı kolaylaştırmakla kalmaz, doğru stokları doğru zamanda ve doğru miktarlarda sipariş etmenizi sağlayacak değerli bilgiler sunabilir.​</a:t>
            </a:r>
          </a:p>
          <a:p>
            <a:pPr marL="0" lvl="0" indent="0" algn="l" rtl="0">
              <a:spcBef>
                <a:spcPts val="0"/>
              </a:spcBef>
              <a:spcAft>
                <a:spcPts val="0"/>
              </a:spcAft>
              <a:buSzPct val="100000"/>
              <a:buNone/>
            </a:pPr>
            <a:endParaRPr lang="tr-TR" sz="1800" dirty="0"/>
          </a:p>
          <a:p>
            <a:pPr marL="342900" lvl="0" indent="-342900" algn="l" rtl="0">
              <a:spcBef>
                <a:spcPts val="0"/>
              </a:spcBef>
              <a:spcAft>
                <a:spcPts val="0"/>
              </a:spcAft>
              <a:buSzPct val="100000"/>
              <a:buChar char=""/>
            </a:pPr>
            <a:r>
              <a:rPr lang="tr-TR" sz="1800" dirty="0"/>
              <a:t>Stok yönetimine yapılan yatırımların kârlılığına bazı örnekler verelim:​</a:t>
            </a:r>
          </a:p>
          <a:p>
            <a:pPr marL="0" lvl="0" indent="0" algn="l" rtl="0">
              <a:spcBef>
                <a:spcPts val="0"/>
              </a:spcBef>
              <a:spcAft>
                <a:spcPts val="0"/>
              </a:spcAft>
              <a:buSzPct val="100000"/>
              <a:buNone/>
            </a:pPr>
            <a:endParaRPr lang="tr-TR" sz="1800" dirty="0"/>
          </a:p>
          <a:p>
            <a:pPr marL="0" lvl="0" indent="0" algn="l" rtl="0">
              <a:spcBef>
                <a:spcPts val="0"/>
              </a:spcBef>
              <a:spcAft>
                <a:spcPts val="0"/>
              </a:spcAft>
              <a:buSzPct val="100000"/>
              <a:buNone/>
            </a:pPr>
            <a:r>
              <a:rPr lang="tr-TR" sz="1800" b="1" dirty="0"/>
              <a:t>Maliyetleri azaltma​</a:t>
            </a:r>
          </a:p>
          <a:p>
            <a:pPr marL="342900" lvl="0" indent="-342900" algn="l" rtl="0">
              <a:spcBef>
                <a:spcPts val="0"/>
              </a:spcBef>
              <a:spcAft>
                <a:spcPts val="0"/>
              </a:spcAft>
              <a:buSzPct val="100000"/>
              <a:buChar char=""/>
            </a:pPr>
            <a:endParaRPr lang="tr-TR" sz="1800" dirty="0"/>
          </a:p>
          <a:p>
            <a:pPr marL="342900" lvl="0" indent="-342900" algn="l" rtl="0">
              <a:spcBef>
                <a:spcPts val="0"/>
              </a:spcBef>
              <a:spcAft>
                <a:spcPts val="0"/>
              </a:spcAft>
              <a:buSzPct val="100000"/>
              <a:buChar char=""/>
            </a:pPr>
            <a:r>
              <a:rPr lang="tr-TR" sz="1800" dirty="0"/>
              <a:t>Stokları doğru zamanda doğru miktarda sipariş edin. Böylece hiçbir zaman eksik ya da fazla stokunuz olmaz</a:t>
            </a:r>
            <a:endParaRPr sz="18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9"/>
          <p:cNvSpPr txBox="1">
            <a:spLocks noGrp="1"/>
          </p:cNvSpPr>
          <p:nvPr>
            <p:ph type="title"/>
          </p:nvPr>
        </p:nvSpPr>
        <p:spPr>
          <a:xfrm>
            <a:off x="2020976" y="434001"/>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Etkin Stok Yönetiminin Avantajları​</a:t>
            </a:r>
          </a:p>
        </p:txBody>
      </p:sp>
      <p:sp>
        <p:nvSpPr>
          <p:cNvPr id="246" name="Google Shape;246;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7</a:t>
            </a:fld>
            <a:endParaRPr lang="tr-TR"/>
          </a:p>
        </p:txBody>
      </p:sp>
      <p:sp>
        <p:nvSpPr>
          <p:cNvPr id="248" name="Google Shape;248;p9"/>
          <p:cNvSpPr txBox="1">
            <a:spLocks noGrp="1"/>
          </p:cNvSpPr>
          <p:nvPr>
            <p:ph type="body" idx="1"/>
          </p:nvPr>
        </p:nvSpPr>
        <p:spPr>
          <a:xfrm>
            <a:off x="2819666" y="1470999"/>
            <a:ext cx="7848600" cy="4953000"/>
          </a:xfrm>
          <a:prstGeom prst="rect">
            <a:avLst/>
          </a:prstGeom>
          <a:noFill/>
          <a:ln>
            <a:noFill/>
          </a:ln>
        </p:spPr>
        <p:txBody>
          <a:bodyPr spcFirstLastPara="1" wrap="square" lIns="91425" tIns="45700" rIns="91425" bIns="45700" anchor="t" anchorCtr="0">
            <a:normAutofit/>
          </a:bodyPr>
          <a:lstStyle/>
          <a:p>
            <a:pPr marL="114300" indent="0" algn="l" rtl="0" fontAlgn="base">
              <a:buNone/>
            </a:pPr>
            <a:r>
              <a:rPr lang="tr-TR" b="1" i="0" u="none" strike="noStrike" dirty="0">
                <a:solidFill>
                  <a:srgbClr val="000000"/>
                </a:solidFill>
                <a:effectLst/>
                <a:latin typeface="Century Gothic" panose="020B0502020202020204" pitchFamily="34" charset="0"/>
              </a:rPr>
              <a:t>Yerden tasarruf etme</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000000"/>
                </a:solidFill>
                <a:effectLst/>
                <a:latin typeface="Century Gothic" panose="020B0502020202020204" pitchFamily="34" charset="0"/>
              </a:rPr>
              <a:t>İyi yönetilen stok, ambarların daha verimli ve düzenli olmasını sağlar.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İşgücünden en iyi şekilde yararlanma</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Eksik ürünleri aramaya veya el ile takip etmeye daha az zaman harcayarak üretkenliği artırın.</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Daha mutlu müşteriler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Siparişler daha hızlı ve daha doğru ulaşır, bu da müşteri memnuniyetini artırır ve servis düzeyi sözleşmesi koşullarının yerine getirilmesini sağlar.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342900" lvl="0" indent="-342900" algn="l" rtl="0">
              <a:spcBef>
                <a:spcPts val="1000"/>
              </a:spcBef>
              <a:spcAft>
                <a:spcPts val="0"/>
              </a:spcAft>
              <a:buSzPct val="100000"/>
              <a:buChar char=""/>
            </a:pPr>
            <a:endParaRPr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0"/>
          <p:cNvSpPr txBox="1">
            <a:spLocks noGrp="1"/>
          </p:cNvSpPr>
          <p:nvPr>
            <p:ph type="title"/>
          </p:nvPr>
        </p:nvSpPr>
        <p:spPr>
          <a:xfrm>
            <a:off x="2270367" y="441440"/>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ve Muhasebe Arasındaki Yakın İlişki​</a:t>
            </a:r>
          </a:p>
        </p:txBody>
      </p:sp>
      <p:sp>
        <p:nvSpPr>
          <p:cNvPr id="254" name="Google Shape;254;p1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8</a:t>
            </a:fld>
            <a:endParaRPr lang="tr-TR"/>
          </a:p>
        </p:txBody>
      </p:sp>
      <p:sp>
        <p:nvSpPr>
          <p:cNvPr id="3" name="Metin Yer Tutucusu 2">
            <a:extLst>
              <a:ext uri="{FF2B5EF4-FFF2-40B4-BE49-F238E27FC236}">
                <a16:creationId xmlns:a16="http://schemas.microsoft.com/office/drawing/2014/main" id="{266B11C6-340A-B231-9D23-EAA98110EB08}"/>
              </a:ext>
            </a:extLst>
          </p:cNvPr>
          <p:cNvSpPr>
            <a:spLocks noGrp="1"/>
          </p:cNvSpPr>
          <p:nvPr>
            <p:ph type="body" idx="1"/>
          </p:nvPr>
        </p:nvSpPr>
        <p:spPr>
          <a:xfrm>
            <a:off x="2589212" y="2133599"/>
            <a:ext cx="8915400" cy="4515775"/>
          </a:xfrm>
        </p:spPr>
        <p:txBody>
          <a:bodyPr>
            <a:normAutofit lnSpcReduction="10000"/>
          </a:bodyPr>
          <a:lstStyle/>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bir işletme kıymeti olarak kabul edilir. Bu nedenle stok yönetimi de muhasebeyle yakından ilişkilidir. Stok ve muhasebe tümleşik olduğunda, sürecin her aşamasında mallarınıza ilişkin gerçek zamanlı ölçümler elde edebilirsiniz.</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Stok yönetim sisteminiz birden çok stok değerleme yönetimini ve işlevini desteklemelidir; örneğin:</a:t>
            </a:r>
            <a:r>
              <a:rPr lang="en-US" b="0" i="0" dirty="0">
                <a:solidFill>
                  <a:srgbClr val="000000"/>
                </a:solidFill>
                <a:effectLst/>
                <a:latin typeface="Century Gothic" panose="020B0502020202020204" pitchFamily="34" charset="0"/>
              </a:rPr>
              <a:t>​</a:t>
            </a: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Stok devir hızı</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Satılan malların maliyeti bölü eldeki ortalama stok miktarı.</a:t>
            </a:r>
            <a:r>
              <a:rPr lang="en-US" b="0" i="0" dirty="0">
                <a:solidFill>
                  <a:srgbClr val="000000"/>
                </a:solidFill>
                <a:effectLst/>
                <a:latin typeface="Century Gothic" panose="020B0502020202020204" pitchFamily="34" charset="0"/>
              </a:rPr>
              <a:t>​</a:t>
            </a: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Düşük devir hızı, yinelenen siparişleri ve dayanıksız stok değerini gösterir.</a:t>
            </a:r>
            <a:r>
              <a:rPr lang="en-US" b="0" i="0" dirty="0">
                <a:solidFill>
                  <a:srgbClr val="000000"/>
                </a:solidFill>
                <a:effectLst/>
                <a:latin typeface="Century Gothic" panose="020B0502020202020204" pitchFamily="34" charset="0"/>
              </a:rPr>
              <a:t>​</a:t>
            </a: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Yüksek devir hızı, stokta olmayan ürünleri ve eksik siparişleri hızla tamamlamak için sevkiyat maliyetlerinin yüksek olduğu ve eksik ürünleri bulmaya çalışırken zaman harcandığı anlamına gelebilir.</a:t>
            </a:r>
            <a:r>
              <a:rPr lang="en-US" b="0" i="0" dirty="0">
                <a:solidFill>
                  <a:srgbClr val="000000"/>
                </a:solidFill>
                <a:effectLst/>
                <a:latin typeface="Century Gothic" panose="020B0502020202020204" pitchFamily="34" charset="0"/>
              </a:rPr>
              <a:t>​</a:t>
            </a:r>
            <a:r>
              <a:rPr lang="tr-TR" b="0" i="0" dirty="0">
                <a:solidFill>
                  <a:srgbClr val="000000"/>
                </a:solidFill>
                <a:effectLst/>
                <a:latin typeface="Century Gothic" panose="020B0502020202020204" pitchFamily="34" charset="0"/>
              </a:rPr>
              <a:t>​</a:t>
            </a:r>
            <a:endParaRPr lang="tr-TR"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Dengeli devir hızı yüksek verimliliği, düşük maliyetleri ve daha yüksek müşteri memnuniyetini gösterir.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1"/>
          <p:cNvSpPr txBox="1">
            <a:spLocks noGrp="1"/>
          </p:cNvSpPr>
          <p:nvPr>
            <p:ph type="title"/>
          </p:nvPr>
        </p:nvSpPr>
        <p:spPr>
          <a:xfrm>
            <a:off x="2083937" y="512462"/>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Stok ve Muhasebe Arasındaki Yakın İlişki</a:t>
            </a:r>
          </a:p>
        </p:txBody>
      </p:sp>
      <p:sp>
        <p:nvSpPr>
          <p:cNvPr id="261" name="Google Shape;261;p1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9</a:t>
            </a:fld>
            <a:endParaRPr lang="tr-TR"/>
          </a:p>
        </p:txBody>
      </p:sp>
      <p:sp>
        <p:nvSpPr>
          <p:cNvPr id="262" name="Google Shape;262;p11"/>
          <p:cNvSpPr txBox="1">
            <a:spLocks noGrp="1"/>
          </p:cNvSpPr>
          <p:nvPr>
            <p:ph type="body" idx="1"/>
          </p:nvPr>
        </p:nvSpPr>
        <p:spPr>
          <a:xfrm>
            <a:off x="2654423" y="1793352"/>
            <a:ext cx="8069802" cy="4953000"/>
          </a:xfrm>
          <a:prstGeom prst="rect">
            <a:avLst/>
          </a:prstGeom>
          <a:noFill/>
          <a:ln>
            <a:noFill/>
          </a:ln>
        </p:spPr>
        <p:txBody>
          <a:bodyPr spcFirstLastPara="1" wrap="square" lIns="91425" tIns="45700" rIns="91425" bIns="45700" anchor="t" anchorCtr="0">
            <a:normAutofit/>
          </a:bodyPr>
          <a:lstStyle/>
          <a:p>
            <a:pPr marL="114300" indent="0" algn="l" rtl="0" fontAlgn="base">
              <a:buNone/>
            </a:pPr>
            <a:r>
              <a:rPr lang="tr-TR" b="1" i="0" u="none" strike="noStrike" dirty="0">
                <a:solidFill>
                  <a:srgbClr val="404040"/>
                </a:solidFill>
                <a:effectLst/>
                <a:latin typeface="Century Gothic" panose="020B0502020202020204" pitchFamily="34" charset="0"/>
              </a:rPr>
              <a:t>Ağırlıklı ortalama maliyeti</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Satılabilir malların maliyeti bölü satılan birim sayısı. Bu ölçüm, birim başına ağırlıklı ortalama maliyeti verir.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marL="114300" indent="0" algn="l" rtl="0" fontAlgn="base">
              <a:buNone/>
            </a:pPr>
            <a:r>
              <a:rPr lang="tr-TR" b="1" i="0" u="none" strike="noStrike" dirty="0">
                <a:solidFill>
                  <a:srgbClr val="404040"/>
                </a:solidFill>
                <a:effectLst/>
                <a:latin typeface="Century Gothic" panose="020B0502020202020204" pitchFamily="34" charset="0"/>
              </a:rPr>
              <a:t>Standart maliyet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Muhasebe kayıtlarında bir maddenin beklenen maliyet tahmini. Bu tahmin, fiili maliyetle düzenli olarak karşılaştırılır. İki değer arasındaki fark, muhasebe kayıtlarına kaydedilir. Bu yöntem fiili maliyetleri gerçek zamanlı olarak izlemek çok zaman aldığında kullanılır.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114300" indent="0" algn="l" rtl="0" fontAlgn="base">
              <a:buNone/>
            </a:pPr>
            <a:endParaRPr lang="tr-TR" b="0" i="0" dirty="0">
              <a:solidFill>
                <a:srgbClr val="000000"/>
              </a:solidFill>
              <a:effectLst/>
              <a:latin typeface="Arial" panose="020B0604020202020204" pitchFamily="34" charset="0"/>
            </a:endParaRPr>
          </a:p>
          <a:p>
            <a:pPr algn="l" rtl="0" fontAlgn="base"/>
            <a:r>
              <a:rPr lang="tr-TR" b="1" i="0" u="none" strike="noStrike" dirty="0">
                <a:solidFill>
                  <a:srgbClr val="404040"/>
                </a:solidFill>
                <a:effectLst/>
                <a:latin typeface="Century Gothic" panose="020B0502020202020204" pitchFamily="34" charset="0"/>
              </a:rPr>
              <a:t>Ürün reçetesi (BOM)</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tr-TR" b="0" i="0" u="none" strike="noStrike" dirty="0">
                <a:solidFill>
                  <a:srgbClr val="404040"/>
                </a:solidFill>
                <a:effectLst/>
                <a:latin typeface="Century Gothic" panose="020B0502020202020204" pitchFamily="34" charset="0"/>
              </a:rPr>
              <a:t>Tek bir stok maddesini oluşturan alt maddelerin listesine başvurur.</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Arial" panose="020B0604020202020204" pitchFamily="34" charset="0"/>
            </a:endParaRPr>
          </a:p>
          <a:p>
            <a:pPr marL="342900" lvl="0" indent="-228600" algn="l" rtl="0">
              <a:spcBef>
                <a:spcPts val="1000"/>
              </a:spcBef>
              <a:spcAft>
                <a:spcPts val="0"/>
              </a:spcAft>
              <a:buSzPts val="1800"/>
              <a:buNone/>
            </a:pPr>
            <a:endParaRPr sz="1800" dirty="0"/>
          </a:p>
        </p:txBody>
      </p:sp>
    </p:spTree>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2125</Words>
  <Application>Microsoft Office PowerPoint</Application>
  <PresentationFormat>Geniş ekran</PresentationFormat>
  <Paragraphs>227</Paragraphs>
  <Slides>58</Slides>
  <Notes>57</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58</vt:i4>
      </vt:variant>
    </vt:vector>
  </HeadingPairs>
  <TitlesOfParts>
    <vt:vector size="65" baseType="lpstr">
      <vt:lpstr>Noto Sans Symbols</vt:lpstr>
      <vt:lpstr>Century Gothic</vt:lpstr>
      <vt:lpstr>Segoe UI</vt:lpstr>
      <vt:lpstr>Arial</vt:lpstr>
      <vt:lpstr>Century</vt:lpstr>
      <vt:lpstr>Calibri</vt:lpstr>
      <vt:lpstr>Duman</vt:lpstr>
      <vt:lpstr>  Flutter ile Stok Kontrol Sistemi Uygulaması </vt:lpstr>
      <vt:lpstr>İÇİNDEKİLER</vt:lpstr>
      <vt:lpstr>Stok Yönetim Sistemleri Nedir?</vt:lpstr>
      <vt:lpstr>Verimsiz Stok Yönetiminin Sağladığı Dezavantajlar</vt:lpstr>
      <vt:lpstr>Verimsiz Stok Yönetiminin Sağladığı Dezavantajlar​</vt:lpstr>
      <vt:lpstr>Etkin Stok Yönetiminin Avantajları​</vt:lpstr>
      <vt:lpstr>Etkin Stok Yönetiminin Avantajları​</vt:lpstr>
      <vt:lpstr>Stok ve Muhasebe Arasındaki Yakın İlişki​</vt:lpstr>
      <vt:lpstr>Stok ve Muhasebe Arasındaki Yakın İlişki</vt:lpstr>
      <vt:lpstr>Stok ve Muhasebe Arasındaki Yakın İlişki</vt:lpstr>
      <vt:lpstr>Stok Yönetimi Yazılımı Nedir ve Nasıl Yardımcı Olabilir?​</vt:lpstr>
      <vt:lpstr>Stok Yönetimi İçin Yazılımda Olması Gerekenler​</vt:lpstr>
      <vt:lpstr>Stok Yönetimi İçin Yazılımda Olması Gerekenler​</vt:lpstr>
      <vt:lpstr>Stok Yönetimi İçin Yazılımda Olması Gerekenler​</vt:lpstr>
      <vt:lpstr>Küçük İşletmelerde Stok Yönetim Sistemleri​</vt:lpstr>
      <vt:lpstr>Projenin Kodları ve Firebase Veritabanı main.dart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add_stock.dart</vt:lpstr>
      <vt:lpstr>Projenin Kodları ve Firebase Veritabanı dashboard.dart</vt:lpstr>
      <vt:lpstr>Projenin Kodları ve Firebase Veritabanı dashboard.dart</vt:lpstr>
      <vt:lpstr>Projenin Kodları ve Firebase Veritabanı dashboard.dart</vt:lpstr>
      <vt:lpstr>Projenin Kodları ve Firebase Veritabanı dashboard.dart</vt:lpstr>
      <vt:lpstr>Projenin Kodları ve Firebase Veritabanı dashboard.dart</vt:lpstr>
      <vt:lpstr>Projenin Kodları ve Firebase Veritabanı dashboard.dart</vt:lpstr>
      <vt:lpstr>Projenin Kodları ve Firebase Veritabanı dashboard.dart</vt:lpstr>
      <vt:lpstr>Projenin Kodları ve Firebase Veritabanı get_started.dart</vt:lpstr>
      <vt:lpstr>Projenin Kodları ve Firebase Veritabanı get_started.dart</vt:lpstr>
      <vt:lpstr>Projenin Kodları ve Firebase Veritabanı get_started.dart</vt:lpstr>
      <vt:lpstr>Projenin Kodları ve Firebase Veritabanı get_started.dart</vt:lpstr>
      <vt:lpstr>Projenin Kodları ve Firebase Veritabanı get_started.dart</vt:lpstr>
      <vt:lpstr>Projenin Kodları ve Firebase Veritabanı login_screen.dart</vt:lpstr>
      <vt:lpstr>Projenin Kodları ve Firebase Veritabanı login_screen.dart</vt:lpstr>
      <vt:lpstr>Projenin Kodları ve Firebase Veritabanı login_screen.dart</vt:lpstr>
      <vt:lpstr>Projenin Kodları ve Firebase Veritabanı login_screen.dart</vt:lpstr>
      <vt:lpstr>Projenin Kodları ve Firebase Veritabanı login_screen.dart</vt:lpstr>
      <vt:lpstr>Projenin Kodları ve Firebase Veritabanı login_screen.dart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Projenin Kodları ve Firebase Veritabanı signup_screen.dart</vt:lpstr>
      <vt:lpstr>Sonuç</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Android İşletim Sistemi Tarihçesi ve Temel Özellikleri </dc:title>
  <dc:creator>İsmail KIRBAŞ</dc:creator>
  <cp:lastModifiedBy>SENA ÖZKARA</cp:lastModifiedBy>
  <cp:revision>4</cp:revision>
  <dcterms:created xsi:type="dcterms:W3CDTF">2022-05-25T15:13:08Z</dcterms:created>
  <dcterms:modified xsi:type="dcterms:W3CDTF">2022-06-03T20:31:17Z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699FC0454A7D4710838D85DDDEF0E221</vt:lpwstr>
  </property>
  <property fmtid="{D5CDD505-2E9C-101B-9397-08002B2CF9AE}" pid="3" name="KSOProductBuildVer">
    <vt:lpwstr>1033-11.2.0.11130</vt:lpwstr>
  </property>
</Properties>
</file>